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62" r:id="rId4"/>
    <p:sldId id="261" r:id="rId5"/>
    <p:sldId id="260" r:id="rId6"/>
    <p:sldId id="259" r:id="rId7"/>
    <p:sldId id="277" r:id="rId8"/>
    <p:sldId id="278" r:id="rId9"/>
    <p:sldId id="279" r:id="rId10"/>
    <p:sldId id="280" r:id="rId11"/>
    <p:sldId id="281" r:id="rId12"/>
    <p:sldId id="282" r:id="rId13"/>
    <p:sldId id="283" r:id="rId14"/>
    <p:sldId id="28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37C"/>
    <a:srgbClr val="1B456B"/>
    <a:srgbClr val="9DC3E6"/>
    <a:srgbClr val="9AB3C0"/>
    <a:srgbClr val="A6A6A6"/>
    <a:srgbClr val="2D72B1"/>
    <a:srgbClr val="8AB8E2"/>
    <a:srgbClr val="2661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101" d="100"/>
          <a:sy n="101" d="100"/>
        </p:scale>
        <p:origin x="126"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154829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206805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750429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634094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161200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48453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88A01D-E04F-4138-BA1E-23A5E448888B}" type="datetimeFigureOut">
              <a:rPr lang="en-GB" smtClean="0"/>
              <a:t>23/10/2018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82860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E88A01D-E04F-4138-BA1E-23A5E448888B}" type="datetimeFigureOut">
              <a:rPr lang="en-GB" smtClean="0"/>
              <a:t>23/10/2018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269423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88A01D-E04F-4138-BA1E-23A5E448888B}" type="datetimeFigureOut">
              <a:rPr lang="en-GB" smtClean="0"/>
              <a:t>23/10/2018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89202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96903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8848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88A01D-E04F-4138-BA1E-23A5E448888B}" type="datetimeFigureOut">
              <a:rPr lang="en-GB" smtClean="0"/>
              <a:t>23/10/2018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D9F00-FE58-404A-A387-DF761DD37B2B}" type="slidenum">
              <a:rPr lang="en-GB" smtClean="0"/>
              <a:t>‹#›</a:t>
            </a:fld>
            <a:endParaRPr lang="en-GB"/>
          </a:p>
        </p:txBody>
      </p:sp>
    </p:spTree>
    <p:extLst>
      <p:ext uri="{BB962C8B-B14F-4D97-AF65-F5344CB8AC3E}">
        <p14:creationId xmlns:p14="http://schemas.microsoft.com/office/powerpoint/2010/main" val="774063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bera.ac.uk/researchers-resources/publications/ethical-guidelines-for-educational-research-2018"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www.learnersfirst.net/private/wp-content/uploads/Ethics-and-Educational-Research.pdf"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22" y="411284"/>
            <a:ext cx="2282935" cy="913755"/>
          </a:xfrm>
          <a:prstGeom prst="rect">
            <a:avLst/>
          </a:prstGeom>
        </p:spPr>
      </p:pic>
      <p:pic>
        <p:nvPicPr>
          <p:cNvPr id="24" name="Picture 23"/>
          <p:cNvPicPr>
            <a:picLocks noChangeAspect="1"/>
          </p:cNvPicPr>
          <p:nvPr/>
        </p:nvPicPr>
        <p:blipFill rotWithShape="1">
          <a:blip r:embed="rId3" cstate="print">
            <a:extLst>
              <a:ext uri="{28A0092B-C50C-407E-A947-70E740481C1C}">
                <a14:useLocalDpi xmlns:a14="http://schemas.microsoft.com/office/drawing/2010/main" val="0"/>
              </a:ext>
            </a:extLst>
          </a:blip>
          <a:srcRect l="3324" t="2291" r="3201" b="3430"/>
          <a:stretch/>
        </p:blipFill>
        <p:spPr>
          <a:xfrm>
            <a:off x="8050166" y="280800"/>
            <a:ext cx="1103359" cy="1090660"/>
          </a:xfrm>
          <a:prstGeom prst="rect">
            <a:avLst/>
          </a:prstGeom>
          <a:solidFill>
            <a:srgbClr val="33637C"/>
          </a:solidFill>
          <a:ln>
            <a:noFill/>
          </a:ln>
        </p:spPr>
      </p:pic>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smtClean="0"/>
                <a:t>www.cga.cymru  www.ewc.wales	       @ewc_cga</a:t>
              </a:r>
              <a:endParaRPr lang="en-GB" sz="1600" dirty="0"/>
            </a:p>
          </p:txBody>
        </p:sp>
      </p:grpSp>
      <p:sp>
        <p:nvSpPr>
          <p:cNvPr id="3" name="Title 2"/>
          <p:cNvSpPr>
            <a:spLocks noGrp="1"/>
          </p:cNvSpPr>
          <p:nvPr>
            <p:ph type="ctrTitle"/>
          </p:nvPr>
        </p:nvSpPr>
        <p:spPr>
          <a:xfrm>
            <a:off x="716868" y="1528797"/>
            <a:ext cx="7772400" cy="2387600"/>
          </a:xfrm>
        </p:spPr>
        <p:txBody>
          <a:bodyPr/>
          <a:lstStyle/>
          <a:p>
            <a:r>
              <a:rPr lang="en-GB" dirty="0"/>
              <a:t>ETHICS 2</a:t>
            </a:r>
          </a:p>
        </p:txBody>
      </p:sp>
      <p:sp>
        <p:nvSpPr>
          <p:cNvPr id="6" name="Subtitle 5"/>
          <p:cNvSpPr>
            <a:spLocks noGrp="1"/>
          </p:cNvSpPr>
          <p:nvPr>
            <p:ph type="subTitle" idx="1"/>
          </p:nvPr>
        </p:nvSpPr>
        <p:spPr>
          <a:xfrm>
            <a:off x="1158639" y="4046881"/>
            <a:ext cx="6858000" cy="1655762"/>
          </a:xfrm>
        </p:spPr>
        <p:txBody>
          <a:bodyPr/>
          <a:lstStyle/>
          <a:p>
            <a:r>
              <a:rPr lang="en-GB" dirty="0"/>
              <a:t>Ethics in education research</a:t>
            </a:r>
          </a:p>
          <a:p>
            <a:endParaRPr lang="en-GB" dirty="0"/>
          </a:p>
        </p:txBody>
      </p:sp>
      <p:pic>
        <p:nvPicPr>
          <p:cNvPr id="11" name="Picture 10"/>
          <p:cNvPicPr>
            <a:picLocks noChangeAspect="1"/>
          </p:cNvPicPr>
          <p:nvPr/>
        </p:nvPicPr>
        <p:blipFill>
          <a:blip r:embed="rId4"/>
          <a:stretch>
            <a:fillRect/>
          </a:stretch>
        </p:blipFill>
        <p:spPr>
          <a:xfrm>
            <a:off x="2887546" y="295725"/>
            <a:ext cx="4667531" cy="1113573"/>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68496" y="6547387"/>
            <a:ext cx="340426" cy="340426"/>
          </a:xfrm>
          <a:prstGeom prst="rect">
            <a:avLst/>
          </a:prstGeom>
        </p:spPr>
      </p:pic>
    </p:spTree>
    <p:extLst>
      <p:ext uri="{BB962C8B-B14F-4D97-AF65-F5344CB8AC3E}">
        <p14:creationId xmlns:p14="http://schemas.microsoft.com/office/powerpoint/2010/main" val="2966226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Right to withdraw</a:t>
            </a:r>
          </a:p>
        </p:txBody>
      </p:sp>
      <p:sp>
        <p:nvSpPr>
          <p:cNvPr id="4" name="Content Placeholder 3"/>
          <p:cNvSpPr>
            <a:spLocks noGrp="1"/>
          </p:cNvSpPr>
          <p:nvPr>
            <p:ph idx="1"/>
          </p:nvPr>
        </p:nvSpPr>
        <p:spPr>
          <a:xfrm>
            <a:off x="591081" y="1375409"/>
            <a:ext cx="8218788" cy="5124930"/>
          </a:xfrm>
        </p:spPr>
        <p:txBody>
          <a:bodyPr>
            <a:noAutofit/>
          </a:bodyPr>
          <a:lstStyle/>
          <a:p>
            <a:pPr>
              <a:lnSpc>
                <a:spcPct val="120000"/>
              </a:lnSpc>
            </a:pPr>
            <a:r>
              <a:rPr lang="en-GB" sz="1350" dirty="0" smtClean="0"/>
              <a:t>‘</a:t>
            </a:r>
            <a:r>
              <a:rPr lang="en-GB" sz="1350" i="1" dirty="0" smtClean="0"/>
              <a:t>Researchers should recognise the right of all participants to withdraw from the research for any reason or no reason, and at any time, and participants should be informed of this right</a:t>
            </a:r>
            <a:r>
              <a:rPr lang="en-GB" sz="1350" dirty="0" smtClean="0"/>
              <a:t>’ p.18</a:t>
            </a:r>
          </a:p>
          <a:p>
            <a:pPr>
              <a:lnSpc>
                <a:spcPct val="120000"/>
              </a:lnSpc>
            </a:pPr>
            <a:r>
              <a:rPr lang="en-GB" sz="1350" b="1" dirty="0" smtClean="0"/>
              <a:t>Consider: </a:t>
            </a:r>
          </a:p>
          <a:p>
            <a:pPr marL="457200" lvl="1" indent="0">
              <a:lnSpc>
                <a:spcPct val="120000"/>
              </a:lnSpc>
              <a:buNone/>
            </a:pPr>
            <a:r>
              <a:rPr lang="en-GB" sz="1350" dirty="0" smtClean="0"/>
              <a:t>Gwen’s research interest is in KS2 children’s numerical reasoning skills; she is working with a cluster of teachers and shares her research findings with them. Gwen is using some new online mathematics games to develop her Y5 children’s numerical reasoning skills. She is able to review the numeracy tracking scores for her class to find out whether these games improve the children’s scores, but she also wants to know whether the children like the number games and are motivated by them to improve. As part of her research Gwen decides to give the whole class a written questionnaire about their experiences of mathematics and then to invite children to talk to her in a group interview. She makes the questionnaire part of her teaching plan for the day, and asks for volunteers to spend 15 minutes at lunchtime talking to her.    </a:t>
            </a:r>
          </a:p>
          <a:p>
            <a:pPr>
              <a:lnSpc>
                <a:spcPct val="120000"/>
              </a:lnSpc>
            </a:pPr>
            <a:r>
              <a:rPr lang="en-GB" sz="1350" dirty="0" smtClean="0"/>
              <a:t>How does Gwen ensure the children can withdraw from being part of her questionnaire data collection process if they wish? </a:t>
            </a:r>
          </a:p>
          <a:p>
            <a:pPr>
              <a:lnSpc>
                <a:spcPct val="120000"/>
              </a:lnSpc>
            </a:pPr>
            <a:r>
              <a:rPr lang="en-GB" sz="1350" dirty="0" smtClean="0"/>
              <a:t>How does Gwen ensure that children who volunteer to talk to her know that they can leave part way through if they wish?</a:t>
            </a:r>
          </a:p>
          <a:p>
            <a:pPr>
              <a:lnSpc>
                <a:spcPct val="120000"/>
              </a:lnSpc>
            </a:pPr>
            <a:r>
              <a:rPr lang="en-GB" sz="1350" dirty="0" smtClean="0"/>
              <a:t>How does Gwen ensure the children know that if they don’t want to take part nothing bad will happen to them? </a:t>
            </a:r>
            <a:endParaRPr lang="en-GB" sz="1350"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3919786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Incentives</a:t>
            </a:r>
          </a:p>
        </p:txBody>
      </p:sp>
      <p:sp>
        <p:nvSpPr>
          <p:cNvPr id="4" name="Content Placeholder 3"/>
          <p:cNvSpPr>
            <a:spLocks noGrp="1"/>
          </p:cNvSpPr>
          <p:nvPr>
            <p:ph idx="1"/>
          </p:nvPr>
        </p:nvSpPr>
        <p:spPr>
          <a:xfrm>
            <a:off x="651819" y="1595522"/>
            <a:ext cx="7886700" cy="4351338"/>
          </a:xfrm>
        </p:spPr>
        <p:txBody>
          <a:bodyPr>
            <a:normAutofit fontScale="77500" lnSpcReduction="20000"/>
          </a:bodyPr>
          <a:lstStyle/>
          <a:p>
            <a:pPr>
              <a:lnSpc>
                <a:spcPct val="120000"/>
              </a:lnSpc>
            </a:pPr>
            <a:r>
              <a:rPr lang="en-GB" sz="2200" i="1" dirty="0"/>
              <a:t>‘Use of incentives should be commensurate with good sense, such that the level of incentive does not impinge upon the free decision to participate’ </a:t>
            </a:r>
            <a:r>
              <a:rPr lang="en-GB" sz="2200" dirty="0" smtClean="0"/>
              <a:t>p.19</a:t>
            </a:r>
            <a:endParaRPr lang="en-GB" sz="2200" dirty="0"/>
          </a:p>
          <a:p>
            <a:pPr marL="0" indent="0">
              <a:lnSpc>
                <a:spcPct val="120000"/>
              </a:lnSpc>
              <a:buNone/>
            </a:pPr>
            <a:r>
              <a:rPr lang="en-GB" sz="2200" b="1" dirty="0" smtClean="0"/>
              <a:t>Consider</a:t>
            </a:r>
            <a:r>
              <a:rPr lang="en-GB" sz="2200" b="1" dirty="0"/>
              <a:t>: </a:t>
            </a:r>
          </a:p>
          <a:p>
            <a:pPr marL="457200" lvl="1" indent="0">
              <a:lnSpc>
                <a:spcPct val="120000"/>
              </a:lnSpc>
              <a:buNone/>
            </a:pPr>
            <a:r>
              <a:rPr lang="en-GB" sz="2200" dirty="0" smtClean="0"/>
              <a:t>Beth’s Y7 class are competitive, they often compare the numbers of reward stickers they have. These stickers are used by staff across the school to commend behaviour and effort. Twenty reward stickers can be exchanged for a voucher to spend in a popular local store. </a:t>
            </a:r>
          </a:p>
          <a:p>
            <a:pPr marL="457200" lvl="1" indent="0">
              <a:lnSpc>
                <a:spcPct val="120000"/>
              </a:lnSpc>
              <a:buNone/>
            </a:pPr>
            <a:r>
              <a:rPr lang="en-GB" sz="2200" dirty="0" smtClean="0"/>
              <a:t>Beth has decided to offer ten reward stickers to children in her class who take part in a focus group discussion at lunchtime to discuss an aspect of the school that she is researching as part of a cluster research project. She is surprised when all the children volunteer. </a:t>
            </a:r>
          </a:p>
          <a:p>
            <a:pPr>
              <a:lnSpc>
                <a:spcPct val="120000"/>
              </a:lnSpc>
            </a:pPr>
            <a:r>
              <a:rPr lang="en-GB" sz="2200" dirty="0" smtClean="0"/>
              <a:t>Have the children made a free choice to take part in the research?</a:t>
            </a:r>
          </a:p>
          <a:p>
            <a:pPr>
              <a:lnSpc>
                <a:spcPct val="120000"/>
              </a:lnSpc>
            </a:pPr>
            <a:r>
              <a:rPr lang="en-GB" sz="2200" dirty="0" smtClean="0"/>
              <a:t>Should Beth reconsider her approach?</a:t>
            </a:r>
            <a:endParaRPr lang="en-GB" sz="2200" dirty="0"/>
          </a:p>
          <a:p>
            <a:pPr>
              <a:lnSpc>
                <a:spcPct val="120000"/>
              </a:lnSpc>
            </a:pPr>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8816" y="6547387"/>
            <a:ext cx="340426" cy="340426"/>
          </a:xfrm>
          <a:prstGeom prst="rect">
            <a:avLst/>
          </a:prstGeom>
        </p:spPr>
      </p:pic>
    </p:spTree>
    <p:extLst>
      <p:ext uri="{BB962C8B-B14F-4D97-AF65-F5344CB8AC3E}">
        <p14:creationId xmlns:p14="http://schemas.microsoft.com/office/powerpoint/2010/main" val="1768728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Harm</a:t>
            </a:r>
          </a:p>
        </p:txBody>
      </p:sp>
      <p:sp>
        <p:nvSpPr>
          <p:cNvPr id="4" name="Content Placeholder 3"/>
          <p:cNvSpPr>
            <a:spLocks noGrp="1"/>
          </p:cNvSpPr>
          <p:nvPr>
            <p:ph idx="1"/>
          </p:nvPr>
        </p:nvSpPr>
        <p:spPr>
          <a:xfrm>
            <a:off x="628650" y="1546250"/>
            <a:ext cx="7886700" cy="4351338"/>
          </a:xfrm>
        </p:spPr>
        <p:txBody>
          <a:bodyPr>
            <a:normAutofit fontScale="77500" lnSpcReduction="20000"/>
          </a:bodyPr>
          <a:lstStyle/>
          <a:p>
            <a:pPr>
              <a:lnSpc>
                <a:spcPct val="110000"/>
              </a:lnSpc>
            </a:pPr>
            <a:r>
              <a:rPr lang="en-GB" dirty="0"/>
              <a:t>Researchers should </a:t>
            </a:r>
            <a:r>
              <a:rPr lang="en-GB" i="1" dirty="0"/>
              <a:t>‘aim to both put participants at their ease and avoid making excessive demands on them …  the more vulnerable the participants the greater the responsibilities of the researcher for their protection</a:t>
            </a:r>
            <a:r>
              <a:rPr lang="en-GB" dirty="0"/>
              <a:t>’ </a:t>
            </a:r>
            <a:r>
              <a:rPr lang="en-GB" dirty="0" smtClean="0"/>
              <a:t>p.19</a:t>
            </a:r>
            <a:endParaRPr lang="en-GB" dirty="0"/>
          </a:p>
          <a:p>
            <a:pPr>
              <a:lnSpc>
                <a:spcPct val="110000"/>
              </a:lnSpc>
            </a:pPr>
            <a:r>
              <a:rPr lang="en-GB" dirty="0" smtClean="0"/>
              <a:t>Researchers should ‘</a:t>
            </a:r>
            <a:r>
              <a:rPr lang="en-GB" i="1" dirty="0" smtClean="0"/>
              <a:t>consider the impact of their research on the lives and workloads of participants, particularly when researching vulnerable or over-researched populations</a:t>
            </a:r>
            <a:r>
              <a:rPr lang="en-GB" dirty="0" smtClean="0"/>
              <a:t>’ p. 20</a:t>
            </a:r>
          </a:p>
          <a:p>
            <a:pPr marL="0" indent="0">
              <a:lnSpc>
                <a:spcPct val="110000"/>
              </a:lnSpc>
              <a:buNone/>
            </a:pPr>
            <a:r>
              <a:rPr lang="en-GB" b="1" dirty="0" smtClean="0"/>
              <a:t>Consider</a:t>
            </a:r>
            <a:r>
              <a:rPr lang="en-GB" b="1" dirty="0"/>
              <a:t>: </a:t>
            </a:r>
          </a:p>
          <a:p>
            <a:pPr>
              <a:lnSpc>
                <a:spcPct val="110000"/>
              </a:lnSpc>
            </a:pPr>
            <a:r>
              <a:rPr lang="en-GB" dirty="0"/>
              <a:t>S</a:t>
            </a:r>
            <a:r>
              <a:rPr lang="en-GB" dirty="0" smtClean="0"/>
              <a:t>mall population groups – children, parents, teachers - in the school who may be asked to participate in a number of projects because the project leads aim to include all groups in the school</a:t>
            </a:r>
          </a:p>
          <a:p>
            <a:endParaRPr lang="en-GB" dirty="0" smtClean="0"/>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588527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Disclosure</a:t>
            </a:r>
          </a:p>
        </p:txBody>
      </p:sp>
      <p:sp>
        <p:nvSpPr>
          <p:cNvPr id="4" name="Content Placeholder 3"/>
          <p:cNvSpPr>
            <a:spLocks noGrp="1"/>
          </p:cNvSpPr>
          <p:nvPr>
            <p:ph idx="1"/>
          </p:nvPr>
        </p:nvSpPr>
        <p:spPr/>
        <p:txBody>
          <a:bodyPr>
            <a:normAutofit/>
          </a:bodyPr>
          <a:lstStyle/>
          <a:p>
            <a:pPr>
              <a:lnSpc>
                <a:spcPct val="120000"/>
              </a:lnSpc>
            </a:pPr>
            <a:r>
              <a:rPr lang="en-GB" sz="2000" dirty="0"/>
              <a:t>Researchers should consider carefully the situations in which they may need to break the confidentiality or anonymity agreements they have with participants; for example revelations of illegal activity or abuse.  </a:t>
            </a:r>
          </a:p>
          <a:p>
            <a:pPr>
              <a:lnSpc>
                <a:spcPct val="120000"/>
              </a:lnSpc>
            </a:pPr>
            <a:r>
              <a:rPr lang="en-GB" sz="2000" dirty="0" smtClean="0"/>
              <a:t>There </a:t>
            </a:r>
            <a:r>
              <a:rPr lang="en-GB" sz="2000" dirty="0"/>
              <a:t>is a statutory duty to report revelations of abuse or terrorist activity, and these override </a:t>
            </a:r>
            <a:r>
              <a:rPr lang="en-GB" sz="2000" dirty="0" smtClean="0"/>
              <a:t>ethical agreements about confidentiality and anonymity.</a:t>
            </a:r>
          </a:p>
          <a:p>
            <a:pPr>
              <a:lnSpc>
                <a:spcPct val="120000"/>
              </a:lnSpc>
            </a:pPr>
            <a:r>
              <a:rPr lang="en-GB" sz="2000" dirty="0" smtClean="0"/>
              <a:t>Read </a:t>
            </a:r>
            <a:r>
              <a:rPr lang="en-GB" sz="2000" b="1" dirty="0" smtClean="0">
                <a:solidFill>
                  <a:srgbClr val="33637C"/>
                </a:solidFill>
              </a:rPr>
              <a:t>Resource </a:t>
            </a:r>
            <a:r>
              <a:rPr lang="en-GB" sz="2000" b="1" dirty="0" smtClean="0">
                <a:solidFill>
                  <a:srgbClr val="33637C"/>
                </a:solidFill>
              </a:rPr>
              <a:t>2, </a:t>
            </a:r>
            <a:r>
              <a:rPr lang="en-GB" sz="2000" dirty="0" smtClean="0"/>
              <a:t>which is the</a:t>
            </a:r>
            <a:r>
              <a:rPr lang="en-GB" sz="2000" dirty="0" smtClean="0">
                <a:solidFill>
                  <a:srgbClr val="FF0000"/>
                </a:solidFill>
              </a:rPr>
              <a:t> </a:t>
            </a:r>
            <a:r>
              <a:rPr lang="en-GB" sz="2000" dirty="0" smtClean="0"/>
              <a:t>two</a:t>
            </a:r>
            <a:r>
              <a:rPr lang="en-GB" sz="2000" dirty="0" smtClean="0">
                <a:solidFill>
                  <a:srgbClr val="FF0000"/>
                </a:solidFill>
              </a:rPr>
              <a:t> </a:t>
            </a:r>
            <a:r>
              <a:rPr lang="en-GB" sz="2000" dirty="0" smtClean="0"/>
              <a:t>sections from the BERA guidelines about this issue.</a:t>
            </a:r>
            <a:endParaRPr lang="en-GB" sz="2000" dirty="0"/>
          </a:p>
          <a:p>
            <a:pPr marL="0" indent="0">
              <a:buNone/>
            </a:pPr>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270463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Ethics panels</a:t>
            </a:r>
          </a:p>
        </p:txBody>
      </p:sp>
      <p:sp>
        <p:nvSpPr>
          <p:cNvPr id="4" name="Content Placeholder 3"/>
          <p:cNvSpPr>
            <a:spLocks noGrp="1"/>
          </p:cNvSpPr>
          <p:nvPr>
            <p:ph idx="1"/>
          </p:nvPr>
        </p:nvSpPr>
        <p:spPr>
          <a:xfrm>
            <a:off x="628650" y="1595522"/>
            <a:ext cx="7886700" cy="4351338"/>
          </a:xfrm>
        </p:spPr>
        <p:txBody>
          <a:bodyPr>
            <a:normAutofit fontScale="77500" lnSpcReduction="20000"/>
          </a:bodyPr>
          <a:lstStyle/>
          <a:p>
            <a:pPr>
              <a:lnSpc>
                <a:spcPct val="120000"/>
              </a:lnSpc>
            </a:pPr>
            <a:r>
              <a:rPr lang="en-GB" dirty="0"/>
              <a:t>An ethical approval panel or ‘ethics panel’ is usually a group of people, with good collective understanding of research ethics, who meet to discuss the ethical implications of research proposals</a:t>
            </a:r>
          </a:p>
          <a:p>
            <a:pPr>
              <a:lnSpc>
                <a:spcPct val="120000"/>
              </a:lnSpc>
            </a:pPr>
            <a:r>
              <a:rPr lang="en-GB" dirty="0"/>
              <a:t>The ethics panel will consider the researcher’s proposed actions in meeting the ethical implications</a:t>
            </a:r>
          </a:p>
          <a:p>
            <a:pPr>
              <a:lnSpc>
                <a:spcPct val="120000"/>
              </a:lnSpc>
            </a:pPr>
            <a:r>
              <a:rPr lang="en-GB" dirty="0"/>
              <a:t>The panel can usually approve, conditionally approve or reject applications</a:t>
            </a:r>
          </a:p>
          <a:p>
            <a:pPr>
              <a:lnSpc>
                <a:spcPct val="120000"/>
              </a:lnSpc>
            </a:pPr>
            <a:r>
              <a:rPr lang="en-GB" dirty="0"/>
              <a:t>A conditional approval means that the researcher must make some changes in order to receive approval to undertake their research</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8625"/>
            <a:ext cx="340426" cy="340426"/>
          </a:xfrm>
          <a:prstGeom prst="rect">
            <a:avLst/>
          </a:prstGeom>
        </p:spPr>
      </p:pic>
    </p:spTree>
    <p:extLst>
      <p:ext uri="{BB962C8B-B14F-4D97-AF65-F5344CB8AC3E}">
        <p14:creationId xmlns:p14="http://schemas.microsoft.com/office/powerpoint/2010/main" val="920035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Do I need ethical approval? </a:t>
            </a:r>
          </a:p>
        </p:txBody>
      </p:sp>
      <p:sp>
        <p:nvSpPr>
          <p:cNvPr id="4" name="Content Placeholder 3"/>
          <p:cNvSpPr>
            <a:spLocks noGrp="1"/>
          </p:cNvSpPr>
          <p:nvPr>
            <p:ph idx="1"/>
          </p:nvPr>
        </p:nvSpPr>
        <p:spPr>
          <a:xfrm>
            <a:off x="628650" y="1512093"/>
            <a:ext cx="7886700" cy="4351338"/>
          </a:xfrm>
        </p:spPr>
        <p:txBody>
          <a:bodyPr>
            <a:normAutofit fontScale="70000" lnSpcReduction="20000"/>
          </a:bodyPr>
          <a:lstStyle/>
          <a:p>
            <a:pPr>
              <a:lnSpc>
                <a:spcPct val="110000"/>
              </a:lnSpc>
            </a:pPr>
            <a:r>
              <a:rPr lang="en-GB" dirty="0"/>
              <a:t>In schools and other education settings we might ask whether we need ethical approval when our research is related to developing our teaching practice (our pedagogy) </a:t>
            </a:r>
          </a:p>
          <a:p>
            <a:pPr>
              <a:lnSpc>
                <a:spcPct val="110000"/>
              </a:lnSpc>
            </a:pPr>
            <a:r>
              <a:rPr lang="en-GB" dirty="0"/>
              <a:t>All research requires you to consider the ethical implications; when you are asking participants to do or provide anything that is in addition to normal classroom activity then usually you need to seek ethical approval</a:t>
            </a:r>
          </a:p>
          <a:p>
            <a:pPr>
              <a:lnSpc>
                <a:spcPct val="110000"/>
              </a:lnSpc>
            </a:pPr>
            <a:r>
              <a:rPr lang="en-GB" dirty="0" smtClean="0"/>
              <a:t>If you are undertaking research with a Higher Education Institution or are being funded by a research body, you will need to ask about their approval processes</a:t>
            </a:r>
          </a:p>
          <a:p>
            <a:pPr>
              <a:lnSpc>
                <a:spcPct val="110000"/>
              </a:lnSpc>
            </a:pPr>
            <a:r>
              <a:rPr lang="en-GB" dirty="0" smtClean="0"/>
              <a:t>Registrants who are successful in receiving an EWC bursary will require ethical approval from the EWC ethics panel prior to commencing their research project</a:t>
            </a:r>
            <a:endParaRPr lang="en-GB" dirty="0"/>
          </a:p>
          <a:p>
            <a:pPr marL="0" indent="0">
              <a:lnSpc>
                <a:spcPct val="110000"/>
              </a:lnSpc>
              <a:buNone/>
            </a:pPr>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1808551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Equality Act (2010)</a:t>
            </a:r>
          </a:p>
        </p:txBody>
      </p:sp>
      <p:sp>
        <p:nvSpPr>
          <p:cNvPr id="4" name="Content Placeholder 3"/>
          <p:cNvSpPr>
            <a:spLocks noGrp="1"/>
          </p:cNvSpPr>
          <p:nvPr>
            <p:ph idx="1"/>
          </p:nvPr>
        </p:nvSpPr>
        <p:spPr>
          <a:xfrm>
            <a:off x="628650" y="1595522"/>
            <a:ext cx="7886700" cy="4351338"/>
          </a:xfrm>
        </p:spPr>
        <p:txBody>
          <a:bodyPr>
            <a:normAutofit fontScale="62500" lnSpcReduction="20000"/>
          </a:bodyPr>
          <a:lstStyle/>
          <a:p>
            <a:pPr>
              <a:lnSpc>
                <a:spcPct val="120000"/>
              </a:lnSpc>
            </a:pPr>
            <a:r>
              <a:rPr lang="en-GB" i="1" dirty="0"/>
              <a:t>A person (A) discriminates against another (B) if, because of a protected characteristic, A treats B less favourably than A treats or would treat others</a:t>
            </a:r>
            <a:r>
              <a:rPr lang="en-GB" dirty="0" smtClean="0"/>
              <a:t>.</a:t>
            </a:r>
            <a:endParaRPr lang="en-GB" dirty="0"/>
          </a:p>
          <a:p>
            <a:pPr lvl="1">
              <a:lnSpc>
                <a:spcPct val="120000"/>
              </a:lnSpc>
              <a:buFont typeface="Courier New" panose="02070309020205020404" pitchFamily="49" charset="0"/>
              <a:buChar char="o"/>
            </a:pPr>
            <a:r>
              <a:rPr lang="en-GB" dirty="0"/>
              <a:t>Protected </a:t>
            </a:r>
            <a:r>
              <a:rPr lang="en-GB" dirty="0" smtClean="0"/>
              <a:t>characteristics</a:t>
            </a:r>
            <a:endParaRPr lang="en-GB" dirty="0"/>
          </a:p>
          <a:p>
            <a:pPr marL="914400" lvl="2" indent="0">
              <a:lnSpc>
                <a:spcPct val="120000"/>
              </a:lnSpc>
              <a:buNone/>
            </a:pPr>
            <a:r>
              <a:rPr lang="en-GB" sz="2600" dirty="0" smtClean="0"/>
              <a:t>- age</a:t>
            </a:r>
            <a:endParaRPr lang="en-GB" sz="2600" dirty="0"/>
          </a:p>
          <a:p>
            <a:pPr marL="914400" lvl="2" indent="0">
              <a:lnSpc>
                <a:spcPct val="120000"/>
              </a:lnSpc>
              <a:buNone/>
            </a:pPr>
            <a:r>
              <a:rPr lang="en-GB" sz="2600" dirty="0" smtClean="0"/>
              <a:t>- disability</a:t>
            </a:r>
            <a:endParaRPr lang="en-GB" sz="2600" dirty="0"/>
          </a:p>
          <a:p>
            <a:pPr marL="914400" lvl="2" indent="0">
              <a:lnSpc>
                <a:spcPct val="120000"/>
              </a:lnSpc>
              <a:buNone/>
            </a:pPr>
            <a:r>
              <a:rPr lang="en-GB" sz="2600" dirty="0" smtClean="0"/>
              <a:t>- gender </a:t>
            </a:r>
            <a:r>
              <a:rPr lang="en-GB" sz="2600" dirty="0"/>
              <a:t>reassignment</a:t>
            </a:r>
          </a:p>
          <a:p>
            <a:pPr marL="914400" lvl="2" indent="0">
              <a:lnSpc>
                <a:spcPct val="120000"/>
              </a:lnSpc>
              <a:buNone/>
            </a:pPr>
            <a:r>
              <a:rPr lang="en-GB" sz="2600" dirty="0" smtClean="0"/>
              <a:t>- race</a:t>
            </a:r>
            <a:endParaRPr lang="en-GB" sz="2600" dirty="0"/>
          </a:p>
          <a:p>
            <a:pPr marL="914400" lvl="2" indent="0">
              <a:lnSpc>
                <a:spcPct val="120000"/>
              </a:lnSpc>
              <a:buNone/>
            </a:pPr>
            <a:r>
              <a:rPr lang="en-GB" sz="2600" dirty="0" smtClean="0"/>
              <a:t>- religion </a:t>
            </a:r>
            <a:r>
              <a:rPr lang="en-GB" sz="2600" dirty="0"/>
              <a:t>or belief</a:t>
            </a:r>
          </a:p>
          <a:p>
            <a:pPr marL="914400" lvl="2" indent="0">
              <a:lnSpc>
                <a:spcPct val="120000"/>
              </a:lnSpc>
              <a:buNone/>
            </a:pPr>
            <a:r>
              <a:rPr lang="en-GB" sz="2600" dirty="0" smtClean="0"/>
              <a:t>- sex</a:t>
            </a:r>
            <a:endParaRPr lang="en-GB" sz="2600" dirty="0"/>
          </a:p>
          <a:p>
            <a:pPr marL="914400" lvl="2" indent="0">
              <a:lnSpc>
                <a:spcPct val="120000"/>
              </a:lnSpc>
              <a:buNone/>
            </a:pPr>
            <a:r>
              <a:rPr lang="en-GB" sz="2600" dirty="0" smtClean="0"/>
              <a:t>- sexual </a:t>
            </a:r>
            <a:r>
              <a:rPr lang="en-GB" sz="2600" dirty="0"/>
              <a:t>orientation</a:t>
            </a:r>
          </a:p>
          <a:p>
            <a:pPr>
              <a:lnSpc>
                <a:spcPct val="120000"/>
              </a:lnSpc>
            </a:pPr>
            <a:r>
              <a:rPr lang="en-GB" dirty="0"/>
              <a:t>Research activity may be considered a breach of the equality act if you have not sought and been given ethical approval to proceed</a:t>
            </a:r>
          </a:p>
          <a:p>
            <a:pPr>
              <a:lnSpc>
                <a:spcPct val="120000"/>
              </a:lnSpc>
            </a:pPr>
            <a:r>
              <a:rPr lang="en-GB" dirty="0"/>
              <a:t>Think about the scenario on the next slide</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9291" y="6547387"/>
            <a:ext cx="340426" cy="340426"/>
          </a:xfrm>
          <a:prstGeom prst="rect">
            <a:avLst/>
          </a:prstGeom>
        </p:spPr>
      </p:pic>
    </p:spTree>
    <p:extLst>
      <p:ext uri="{BB962C8B-B14F-4D97-AF65-F5344CB8AC3E}">
        <p14:creationId xmlns:p14="http://schemas.microsoft.com/office/powerpoint/2010/main" val="1756154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Scenario </a:t>
            </a:r>
          </a:p>
        </p:txBody>
      </p:sp>
      <p:sp>
        <p:nvSpPr>
          <p:cNvPr id="4" name="Content Placeholder 3"/>
          <p:cNvSpPr>
            <a:spLocks noGrp="1"/>
          </p:cNvSpPr>
          <p:nvPr>
            <p:ph idx="1"/>
          </p:nvPr>
        </p:nvSpPr>
        <p:spPr>
          <a:xfrm>
            <a:off x="628650" y="1396249"/>
            <a:ext cx="7886700" cy="4351338"/>
          </a:xfrm>
        </p:spPr>
        <p:txBody>
          <a:bodyPr>
            <a:normAutofit fontScale="55000" lnSpcReduction="20000"/>
          </a:bodyPr>
          <a:lstStyle/>
          <a:p>
            <a:pPr>
              <a:lnSpc>
                <a:spcPct val="120000"/>
              </a:lnSpc>
            </a:pPr>
            <a:r>
              <a:rPr lang="en-GB" sz="3500" dirty="0"/>
              <a:t>Alex is a year 2 teacher and is keen to find out what the children in the school think about a new physical exercise routine that she has piloted across the school as part of a research project aiming to improve children’s fitness.</a:t>
            </a:r>
          </a:p>
          <a:p>
            <a:pPr>
              <a:lnSpc>
                <a:spcPct val="120000"/>
              </a:lnSpc>
            </a:pPr>
            <a:r>
              <a:rPr lang="en-GB" sz="3500" dirty="0"/>
              <a:t>Alex asks a diverse group of children from Y1 to Y6 to meet her at lunchtime for a short discussion, she includes a range of children with different characteristics to hear as many viewpoints as possible.</a:t>
            </a:r>
          </a:p>
          <a:p>
            <a:pPr>
              <a:lnSpc>
                <a:spcPct val="120000"/>
              </a:lnSpc>
            </a:pPr>
            <a:r>
              <a:rPr lang="en-GB" sz="3500" dirty="0"/>
              <a:t>The following day two parents ask to speak to the </a:t>
            </a:r>
            <a:r>
              <a:rPr lang="en-GB" sz="3500" dirty="0" smtClean="0"/>
              <a:t>headteacher </a:t>
            </a:r>
            <a:r>
              <a:rPr lang="en-GB" sz="3500" dirty="0"/>
              <a:t>to ask why their children were kept in at lunchtime. They raise their concern that the school has discriminated against their children because they are two of the very few children from an ethnic minority background in the school.</a:t>
            </a:r>
          </a:p>
          <a:p>
            <a:pPr>
              <a:lnSpc>
                <a:spcPct val="120000"/>
              </a:lnSpc>
            </a:pPr>
            <a:r>
              <a:rPr lang="en-GB" sz="3500" i="1" dirty="0"/>
              <a:t>Had Alex contravened the Equality Act? Why /why not? </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509050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Behaving ethically</a:t>
            </a:r>
          </a:p>
        </p:txBody>
      </p:sp>
      <p:sp>
        <p:nvSpPr>
          <p:cNvPr id="4" name="Content Placeholder 3"/>
          <p:cNvSpPr>
            <a:spLocks noGrp="1"/>
          </p:cNvSpPr>
          <p:nvPr>
            <p:ph idx="1"/>
          </p:nvPr>
        </p:nvSpPr>
        <p:spPr>
          <a:xfrm>
            <a:off x="628650" y="1591423"/>
            <a:ext cx="7886700" cy="4351338"/>
          </a:xfrm>
        </p:spPr>
        <p:txBody>
          <a:bodyPr>
            <a:normAutofit fontScale="70000" lnSpcReduction="20000"/>
          </a:bodyPr>
          <a:lstStyle/>
          <a:p>
            <a:pPr>
              <a:lnSpc>
                <a:spcPct val="110000"/>
              </a:lnSpc>
            </a:pPr>
            <a:r>
              <a:rPr lang="en-GB" dirty="0"/>
              <a:t>‘Behaving ethically’, or adopting an ‘</a:t>
            </a:r>
            <a:r>
              <a:rPr lang="en-GB" dirty="0" smtClean="0"/>
              <a:t>Ethic </a:t>
            </a:r>
            <a:r>
              <a:rPr lang="en-GB" dirty="0"/>
              <a:t>of respect’ might be considered </a:t>
            </a:r>
            <a:r>
              <a:rPr lang="en-GB" dirty="0" smtClean="0"/>
              <a:t>to be a </a:t>
            </a:r>
            <a:r>
              <a:rPr lang="en-GB" dirty="0"/>
              <a:t>professional </a:t>
            </a:r>
            <a:r>
              <a:rPr lang="en-GB" dirty="0" smtClean="0"/>
              <a:t>characteristic</a:t>
            </a:r>
            <a:endParaRPr lang="en-GB" dirty="0">
              <a:solidFill>
                <a:srgbClr val="FF0000"/>
              </a:solidFill>
            </a:endParaRPr>
          </a:p>
          <a:p>
            <a:pPr>
              <a:lnSpc>
                <a:spcPct val="110000"/>
              </a:lnSpc>
            </a:pPr>
            <a:r>
              <a:rPr lang="en-GB" i="1" dirty="0"/>
              <a:t>‘Applying an ethic of respect may reveal tensions or challenges. For example, there will usually be a need to balance research aspirations, societal concerns, institutional expectations and individual rights’ </a:t>
            </a:r>
            <a:r>
              <a:rPr lang="en-GB" dirty="0"/>
              <a:t>BERA 2018 p.5</a:t>
            </a:r>
          </a:p>
          <a:p>
            <a:pPr>
              <a:lnSpc>
                <a:spcPct val="110000"/>
              </a:lnSpc>
            </a:pPr>
            <a:r>
              <a:rPr lang="en-GB" dirty="0"/>
              <a:t>Following ethical guidelines for education research can help us navigate ethical issues in our research – and, possibly, in our practice</a:t>
            </a:r>
          </a:p>
          <a:p>
            <a:pPr>
              <a:lnSpc>
                <a:spcPct val="110000"/>
              </a:lnSpc>
            </a:pPr>
            <a:r>
              <a:rPr lang="en-GB" dirty="0"/>
              <a:t>‘</a:t>
            </a:r>
            <a:r>
              <a:rPr lang="en-GB" i="1" dirty="0"/>
              <a:t>Ethical practice in research involves thoughtful reflection about how one ought to proceed in any given situation … it is more than simply the avoidance of being unethical or conforming to regulations</a:t>
            </a:r>
            <a:r>
              <a:rPr lang="en-GB" dirty="0"/>
              <a:t>’ </a:t>
            </a:r>
            <a:r>
              <a:rPr lang="en-GB" dirty="0" err="1"/>
              <a:t>McGinn</a:t>
            </a:r>
            <a:r>
              <a:rPr lang="en-GB" dirty="0"/>
              <a:t> 2014 p.159</a:t>
            </a:r>
          </a:p>
          <a:p>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426482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Ethical guidelines</a:t>
            </a:r>
          </a:p>
        </p:txBody>
      </p:sp>
      <p:sp>
        <p:nvSpPr>
          <p:cNvPr id="4" name="Content Placeholder 3"/>
          <p:cNvSpPr>
            <a:spLocks noGrp="1"/>
          </p:cNvSpPr>
          <p:nvPr>
            <p:ph idx="1"/>
          </p:nvPr>
        </p:nvSpPr>
        <p:spPr>
          <a:xfrm>
            <a:off x="628752" y="1595522"/>
            <a:ext cx="7886700" cy="4351338"/>
          </a:xfrm>
        </p:spPr>
        <p:txBody>
          <a:bodyPr>
            <a:normAutofit fontScale="85000" lnSpcReduction="20000"/>
          </a:bodyPr>
          <a:lstStyle/>
          <a:p>
            <a:pPr>
              <a:lnSpc>
                <a:spcPct val="120000"/>
              </a:lnSpc>
            </a:pPr>
            <a:r>
              <a:rPr lang="en-GB" dirty="0">
                <a:hlinkClick r:id="rId5"/>
              </a:rPr>
              <a:t>British Education Research Association (BERA) guidelines 2018</a:t>
            </a:r>
            <a:endParaRPr lang="en-GB" dirty="0"/>
          </a:p>
          <a:p>
            <a:pPr>
              <a:lnSpc>
                <a:spcPct val="120000"/>
              </a:lnSpc>
            </a:pPr>
            <a:r>
              <a:rPr lang="en-GB" i="1" dirty="0" smtClean="0"/>
              <a:t>BERA’s </a:t>
            </a:r>
            <a:r>
              <a:rPr lang="en-GB" i="1" dirty="0"/>
              <a:t>guidelines unequivocally recognise and celebrate the diversity of approaches in educational research, and promote respect for all those who engage with it: researchers and participants, academics and professional practitioners, commissioning bodies, and those who read and utilise the research. They are not rules and regulations, but they do represent the tenets of best ethical practice that have served our community of researchers well in the past and will continue to do so in the future</a:t>
            </a:r>
            <a:r>
              <a:rPr lang="en-GB" dirty="0"/>
              <a:t>. (p. ii)</a:t>
            </a:r>
          </a:p>
          <a:p>
            <a:endParaRPr lang="en-GB" dirty="0"/>
          </a:p>
          <a:p>
            <a:endParaRPr lang="en-GB" dirty="0"/>
          </a:p>
        </p:txBody>
      </p:sp>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61449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Ongoing </a:t>
            </a:r>
            <a:r>
              <a:rPr lang="en-GB" dirty="0" smtClean="0"/>
              <a:t>decision-making </a:t>
            </a:r>
            <a:r>
              <a:rPr lang="en-GB" dirty="0"/>
              <a:t>about ethical behaviours</a:t>
            </a:r>
          </a:p>
        </p:txBody>
      </p:sp>
      <p:sp>
        <p:nvSpPr>
          <p:cNvPr id="4" name="Content Placeholder 3"/>
          <p:cNvSpPr>
            <a:spLocks noGrp="1"/>
          </p:cNvSpPr>
          <p:nvPr>
            <p:ph idx="1"/>
          </p:nvPr>
        </p:nvSpPr>
        <p:spPr>
          <a:xfrm>
            <a:off x="628650" y="1868977"/>
            <a:ext cx="7886700" cy="4351338"/>
          </a:xfrm>
        </p:spPr>
        <p:txBody>
          <a:bodyPr>
            <a:noAutofit/>
          </a:bodyPr>
          <a:lstStyle/>
          <a:p>
            <a:pPr>
              <a:lnSpc>
                <a:spcPct val="100000"/>
              </a:lnSpc>
            </a:pPr>
            <a:r>
              <a:rPr lang="en-GB" sz="2400" i="1" dirty="0"/>
              <a:t>Ethical decision-making …[is]… an actively deliberative, ongoing and iterative process of assessing and reassessing the situation and issues as they arise</a:t>
            </a:r>
            <a:r>
              <a:rPr lang="en-GB" sz="2400" dirty="0"/>
              <a:t>. (p.2)</a:t>
            </a:r>
          </a:p>
          <a:p>
            <a:pPr>
              <a:lnSpc>
                <a:spcPct val="100000"/>
              </a:lnSpc>
            </a:pPr>
            <a:r>
              <a:rPr lang="en-GB" sz="2400" dirty="0"/>
              <a:t>BERA’s guidelines set out ethical considerations with regard to various stakeholders in the research process. </a:t>
            </a:r>
            <a:r>
              <a:rPr lang="en-GB" sz="2400" dirty="0" smtClean="0"/>
              <a:t>Taking </a:t>
            </a:r>
            <a:r>
              <a:rPr lang="en-GB" sz="2400" dirty="0"/>
              <a:t>an hour to read the BERA </a:t>
            </a:r>
            <a:r>
              <a:rPr lang="en-GB" sz="2400" dirty="0" smtClean="0"/>
              <a:t>guidelines </a:t>
            </a:r>
            <a:r>
              <a:rPr lang="en-GB" sz="2400" dirty="0"/>
              <a:t>(2018) is strongly recommended!  </a:t>
            </a:r>
          </a:p>
          <a:p>
            <a:pPr lvl="1">
              <a:lnSpc>
                <a:spcPct val="100000"/>
              </a:lnSpc>
              <a:spcBef>
                <a:spcPts val="1000"/>
              </a:spcBef>
              <a:buFont typeface="Courier New" panose="02070309020205020404" pitchFamily="49" charset="0"/>
              <a:buChar char="o"/>
            </a:pPr>
            <a:r>
              <a:rPr lang="en-GB" dirty="0"/>
              <a:t>See also: </a:t>
            </a:r>
            <a:r>
              <a:rPr lang="en-GB" dirty="0" smtClean="0">
                <a:hlinkClick r:id="rId5"/>
              </a:rPr>
              <a:t>Ethics </a:t>
            </a:r>
            <a:r>
              <a:rPr lang="en-GB" dirty="0">
                <a:hlinkClick r:id="rId5"/>
              </a:rPr>
              <a:t>and Educational Research, British Educational Research Association on-line resource</a:t>
            </a:r>
            <a:r>
              <a:rPr lang="en-GB" dirty="0"/>
              <a:t>. </a:t>
            </a:r>
            <a:r>
              <a:rPr lang="en-GB" dirty="0" err="1"/>
              <a:t>Hammersley</a:t>
            </a:r>
            <a:r>
              <a:rPr lang="en-GB" dirty="0"/>
              <a:t>, M. and </a:t>
            </a:r>
            <a:r>
              <a:rPr lang="en-GB" dirty="0" err="1"/>
              <a:t>Traianou</a:t>
            </a:r>
            <a:r>
              <a:rPr lang="en-GB" dirty="0"/>
              <a:t>, A. (2012</a:t>
            </a:r>
            <a:r>
              <a:rPr lang="en-GB" dirty="0" smtClean="0"/>
              <a:t>)</a:t>
            </a:r>
            <a:endParaRPr lang="en-GB" dirty="0"/>
          </a:p>
        </p:txBody>
      </p:sp>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3299639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BERA guidelines </a:t>
            </a:r>
          </a:p>
        </p:txBody>
      </p:sp>
      <p:sp>
        <p:nvSpPr>
          <p:cNvPr id="4" name="Content Placeholder 3"/>
          <p:cNvSpPr>
            <a:spLocks noGrp="1"/>
          </p:cNvSpPr>
          <p:nvPr>
            <p:ph idx="1"/>
          </p:nvPr>
        </p:nvSpPr>
        <p:spPr>
          <a:xfrm>
            <a:off x="628650" y="1629679"/>
            <a:ext cx="7886700" cy="4351338"/>
          </a:xfrm>
        </p:spPr>
        <p:txBody>
          <a:bodyPr>
            <a:normAutofit fontScale="85000" lnSpcReduction="20000"/>
          </a:bodyPr>
          <a:lstStyle/>
          <a:p>
            <a:pPr>
              <a:lnSpc>
                <a:spcPct val="120000"/>
              </a:lnSpc>
            </a:pPr>
            <a:r>
              <a:rPr lang="en-GB" dirty="0"/>
              <a:t>The BERA guidelines include consideration of the researcher’s responsibilities to participants such as: </a:t>
            </a:r>
          </a:p>
          <a:p>
            <a:pPr>
              <a:lnSpc>
                <a:spcPct val="120000"/>
              </a:lnSpc>
            </a:pPr>
            <a:r>
              <a:rPr lang="en-GB" dirty="0"/>
              <a:t>Consent </a:t>
            </a:r>
            <a:r>
              <a:rPr lang="en-GB" b="1" dirty="0">
                <a:solidFill>
                  <a:srgbClr val="33637C"/>
                </a:solidFill>
              </a:rPr>
              <a:t>(See ETHICS 4)</a:t>
            </a:r>
          </a:p>
          <a:p>
            <a:pPr>
              <a:lnSpc>
                <a:spcPct val="120000"/>
              </a:lnSpc>
            </a:pPr>
            <a:r>
              <a:rPr lang="en-GB" dirty="0"/>
              <a:t>Transparency </a:t>
            </a:r>
          </a:p>
          <a:p>
            <a:pPr>
              <a:lnSpc>
                <a:spcPct val="120000"/>
              </a:lnSpc>
            </a:pPr>
            <a:r>
              <a:rPr lang="en-GB" dirty="0"/>
              <a:t>Right to withdraw</a:t>
            </a:r>
          </a:p>
          <a:p>
            <a:pPr>
              <a:lnSpc>
                <a:spcPct val="120000"/>
              </a:lnSpc>
            </a:pPr>
            <a:r>
              <a:rPr lang="en-GB" dirty="0"/>
              <a:t>Incentives</a:t>
            </a:r>
          </a:p>
          <a:p>
            <a:pPr>
              <a:lnSpc>
                <a:spcPct val="120000"/>
              </a:lnSpc>
            </a:pPr>
            <a:r>
              <a:rPr lang="en-GB" dirty="0"/>
              <a:t>Harm </a:t>
            </a:r>
          </a:p>
          <a:p>
            <a:pPr>
              <a:lnSpc>
                <a:spcPct val="120000"/>
              </a:lnSpc>
            </a:pPr>
            <a:r>
              <a:rPr lang="en-GB" dirty="0"/>
              <a:t>Privacy and data storage </a:t>
            </a:r>
            <a:r>
              <a:rPr lang="en-GB" b="1" dirty="0">
                <a:solidFill>
                  <a:srgbClr val="33637C"/>
                </a:solidFill>
              </a:rPr>
              <a:t>(See ETHICS 5)</a:t>
            </a:r>
          </a:p>
          <a:p>
            <a:pPr>
              <a:lnSpc>
                <a:spcPct val="120000"/>
              </a:lnSpc>
            </a:pPr>
            <a:r>
              <a:rPr lang="en-GB" dirty="0"/>
              <a:t>Disclosure</a:t>
            </a:r>
          </a:p>
          <a:p>
            <a:pPr>
              <a:lnSpc>
                <a:spcPct val="120000"/>
              </a:lnSpc>
            </a:pPr>
            <a:endParaRPr lang="en-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4136949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a:t>Transparency </a:t>
            </a:r>
          </a:p>
        </p:txBody>
      </p:sp>
      <p:sp>
        <p:nvSpPr>
          <p:cNvPr id="4" name="Content Placeholder 3"/>
          <p:cNvSpPr>
            <a:spLocks noGrp="1"/>
          </p:cNvSpPr>
          <p:nvPr>
            <p:ph idx="1"/>
          </p:nvPr>
        </p:nvSpPr>
        <p:spPr>
          <a:xfrm>
            <a:off x="628650" y="1428664"/>
            <a:ext cx="7886700" cy="4503079"/>
          </a:xfrm>
        </p:spPr>
        <p:txBody>
          <a:bodyPr>
            <a:noAutofit/>
          </a:bodyPr>
          <a:lstStyle/>
          <a:p>
            <a:pPr>
              <a:lnSpc>
                <a:spcPct val="120000"/>
              </a:lnSpc>
            </a:pPr>
            <a:r>
              <a:rPr lang="en-GB" sz="1550" dirty="0"/>
              <a:t>‘</a:t>
            </a:r>
            <a:r>
              <a:rPr lang="en-GB" sz="1550" i="1" dirty="0"/>
              <a:t>Researchers should aim to be open and honest with their participants … avoiding non-disclosure unless their research design specifically requires it</a:t>
            </a:r>
            <a:r>
              <a:rPr lang="en-GB" sz="1550" dirty="0"/>
              <a:t>’ </a:t>
            </a:r>
            <a:r>
              <a:rPr lang="en-GB" sz="1550" dirty="0" smtClean="0"/>
              <a:t>p.16</a:t>
            </a:r>
          </a:p>
          <a:p>
            <a:pPr marL="0" indent="0">
              <a:lnSpc>
                <a:spcPct val="120000"/>
              </a:lnSpc>
              <a:buNone/>
            </a:pPr>
            <a:r>
              <a:rPr lang="en-GB" sz="1550" b="1" dirty="0" smtClean="0"/>
              <a:t>Consider</a:t>
            </a:r>
            <a:r>
              <a:rPr lang="en-GB" sz="1550" b="1" dirty="0"/>
              <a:t>: </a:t>
            </a:r>
          </a:p>
          <a:p>
            <a:pPr marL="457200" lvl="1" indent="0">
              <a:lnSpc>
                <a:spcPct val="120000"/>
              </a:lnSpc>
              <a:buNone/>
            </a:pPr>
            <a:r>
              <a:rPr lang="en-GB" sz="1600" dirty="0" err="1" smtClean="0"/>
              <a:t>Tomos</a:t>
            </a:r>
            <a:r>
              <a:rPr lang="en-GB" sz="1600" dirty="0" smtClean="0"/>
              <a:t> is interested in emotional literacy and children’s social skill development. His inquiry is about how children are negotiating their friendships and social interactions during play, when adults are not directing activity. </a:t>
            </a:r>
            <a:r>
              <a:rPr lang="en-GB" sz="1600" dirty="0" err="1" smtClean="0"/>
              <a:t>Tomos</a:t>
            </a:r>
            <a:r>
              <a:rPr lang="en-GB" sz="1600" dirty="0" smtClean="0"/>
              <a:t> wants to know how his Reception class children play and interact in the popular play area situated in the transition space between indoor and outdoor provision.  He is rarely able to spend time there as he tends to work with children in focus task areas. He decides to video record the children’s activity in the transition area for two hours a day for a week, and then review this in his PPA/research time. </a:t>
            </a:r>
            <a:r>
              <a:rPr lang="en-GB" sz="1600" dirty="0" err="1" smtClean="0"/>
              <a:t>Tomos</a:t>
            </a:r>
            <a:r>
              <a:rPr lang="en-GB" sz="1600" dirty="0" smtClean="0"/>
              <a:t> is not sure whether to tell the children as he worries this may change the behaviour he is interested in capturing.    </a:t>
            </a:r>
            <a:endParaRPr lang="en-GB" sz="1600" dirty="0"/>
          </a:p>
          <a:p>
            <a:pPr lvl="1">
              <a:lnSpc>
                <a:spcPct val="120000"/>
              </a:lnSpc>
            </a:pPr>
            <a:r>
              <a:rPr lang="en-GB" sz="1600" dirty="0" smtClean="0"/>
              <a:t>What should </a:t>
            </a:r>
            <a:r>
              <a:rPr lang="en-GB" sz="1600" dirty="0" err="1" smtClean="0"/>
              <a:t>Tomos</a:t>
            </a:r>
            <a:r>
              <a:rPr lang="en-GB" sz="1600" dirty="0" smtClean="0"/>
              <a:t> do? </a:t>
            </a:r>
          </a:p>
          <a:p>
            <a:pPr lvl="1">
              <a:lnSpc>
                <a:spcPct val="120000"/>
              </a:lnSpc>
            </a:pPr>
            <a:r>
              <a:rPr lang="en-GB" sz="1600" dirty="0" smtClean="0"/>
              <a:t>What are the ethical considerations here? </a:t>
            </a:r>
            <a:endParaRPr lang="en-GB" sz="1600"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567610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557</TotalTime>
  <Words>1559</Words>
  <Application>Microsoft Office PowerPoint</Application>
  <PresentationFormat>On-screen Show (4:3)</PresentationFormat>
  <Paragraphs>93</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Courier New</vt:lpstr>
      <vt:lpstr>Office Theme</vt:lpstr>
      <vt:lpstr>ETHICS 2</vt:lpstr>
      <vt:lpstr>Do I need ethical approval? </vt:lpstr>
      <vt:lpstr>Equality Act (2010)</vt:lpstr>
      <vt:lpstr>Scenario </vt:lpstr>
      <vt:lpstr>Behaving ethically</vt:lpstr>
      <vt:lpstr>Ethical guidelines</vt:lpstr>
      <vt:lpstr>Ongoing decision-making about ethical behaviours</vt:lpstr>
      <vt:lpstr>BERA guidelines </vt:lpstr>
      <vt:lpstr>Transparency </vt:lpstr>
      <vt:lpstr>Right to withdraw</vt:lpstr>
      <vt:lpstr>Incentives</vt:lpstr>
      <vt:lpstr>Harm</vt:lpstr>
      <vt:lpstr>Disclosure</vt:lpstr>
      <vt:lpstr>Ethics panels</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Roles</dc:creator>
  <cp:lastModifiedBy>Michelle Roles</cp:lastModifiedBy>
  <cp:revision>58</cp:revision>
  <dcterms:created xsi:type="dcterms:W3CDTF">2018-09-10T08:11:32Z</dcterms:created>
  <dcterms:modified xsi:type="dcterms:W3CDTF">2018-10-23T14:25:30Z</dcterms:modified>
</cp:coreProperties>
</file>