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70" r:id="rId4"/>
    <p:sldId id="271" r:id="rId5"/>
    <p:sldId id="272" r:id="rId6"/>
    <p:sldId id="273" r:id="rId7"/>
    <p:sldId id="274" r:id="rId8"/>
    <p:sldId id="261"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37C"/>
    <a:srgbClr val="266196"/>
    <a:srgbClr val="9DC3E6"/>
    <a:srgbClr val="1B456B"/>
    <a:srgbClr val="9AB3C0"/>
    <a:srgbClr val="A6A6A6"/>
    <a:srgbClr val="2D72B1"/>
    <a:srgbClr val="8AB8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4660"/>
  </p:normalViewPr>
  <p:slideViewPr>
    <p:cSldViewPr snapToGrid="0">
      <p:cViewPr varScale="1">
        <p:scale>
          <a:sx n="72" d="100"/>
          <a:sy n="72" d="100"/>
        </p:scale>
        <p:origin x="162"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E88A01D-E04F-4138-BA1E-23A5E448888B}" type="datetimeFigureOut">
              <a:rPr lang="en-GB" smtClean="0"/>
              <a:t>23/10/2018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49D9F00-FE58-404A-A387-DF761DD37B2B}" type="slidenum">
              <a:rPr lang="en-GB" smtClean="0"/>
              <a:t>‹#›</a:t>
            </a:fld>
            <a:endParaRPr lang="en-GB"/>
          </a:p>
        </p:txBody>
      </p:sp>
    </p:spTree>
    <p:extLst>
      <p:ext uri="{BB962C8B-B14F-4D97-AF65-F5344CB8AC3E}">
        <p14:creationId xmlns:p14="http://schemas.microsoft.com/office/powerpoint/2010/main" val="11548291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E88A01D-E04F-4138-BA1E-23A5E448888B}" type="datetimeFigureOut">
              <a:rPr lang="en-GB" smtClean="0"/>
              <a:t>23/10/2018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49D9F00-FE58-404A-A387-DF761DD37B2B}" type="slidenum">
              <a:rPr lang="en-GB" smtClean="0"/>
              <a:t>‹#›</a:t>
            </a:fld>
            <a:endParaRPr lang="en-GB"/>
          </a:p>
        </p:txBody>
      </p:sp>
    </p:spTree>
    <p:extLst>
      <p:ext uri="{BB962C8B-B14F-4D97-AF65-F5344CB8AC3E}">
        <p14:creationId xmlns:p14="http://schemas.microsoft.com/office/powerpoint/2010/main" val="22068054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E88A01D-E04F-4138-BA1E-23A5E448888B}" type="datetimeFigureOut">
              <a:rPr lang="en-GB" smtClean="0"/>
              <a:t>23/10/2018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49D9F00-FE58-404A-A387-DF761DD37B2B}" type="slidenum">
              <a:rPr lang="en-GB" smtClean="0"/>
              <a:t>‹#›</a:t>
            </a:fld>
            <a:endParaRPr lang="en-GB"/>
          </a:p>
        </p:txBody>
      </p:sp>
    </p:spTree>
    <p:extLst>
      <p:ext uri="{BB962C8B-B14F-4D97-AF65-F5344CB8AC3E}">
        <p14:creationId xmlns:p14="http://schemas.microsoft.com/office/powerpoint/2010/main" val="27504294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E88A01D-E04F-4138-BA1E-23A5E448888B}" type="datetimeFigureOut">
              <a:rPr lang="en-GB" smtClean="0"/>
              <a:t>23/10/2018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49D9F00-FE58-404A-A387-DF761DD37B2B}" type="slidenum">
              <a:rPr lang="en-GB" smtClean="0"/>
              <a:t>‹#›</a:t>
            </a:fld>
            <a:endParaRPr lang="en-GB"/>
          </a:p>
        </p:txBody>
      </p:sp>
    </p:spTree>
    <p:extLst>
      <p:ext uri="{BB962C8B-B14F-4D97-AF65-F5344CB8AC3E}">
        <p14:creationId xmlns:p14="http://schemas.microsoft.com/office/powerpoint/2010/main" val="36340945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E88A01D-E04F-4138-BA1E-23A5E448888B}" type="datetimeFigureOut">
              <a:rPr lang="en-GB" smtClean="0"/>
              <a:t>23/10/2018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49D9F00-FE58-404A-A387-DF761DD37B2B}" type="slidenum">
              <a:rPr lang="en-GB" smtClean="0"/>
              <a:t>‹#›</a:t>
            </a:fld>
            <a:endParaRPr lang="en-GB"/>
          </a:p>
        </p:txBody>
      </p:sp>
    </p:spTree>
    <p:extLst>
      <p:ext uri="{BB962C8B-B14F-4D97-AF65-F5344CB8AC3E}">
        <p14:creationId xmlns:p14="http://schemas.microsoft.com/office/powerpoint/2010/main" val="31612003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E88A01D-E04F-4138-BA1E-23A5E448888B}" type="datetimeFigureOut">
              <a:rPr lang="en-GB" smtClean="0"/>
              <a:t>23/10/2018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49D9F00-FE58-404A-A387-DF761DD37B2B}" type="slidenum">
              <a:rPr lang="en-GB" smtClean="0"/>
              <a:t>‹#›</a:t>
            </a:fld>
            <a:endParaRPr lang="en-GB"/>
          </a:p>
        </p:txBody>
      </p:sp>
    </p:spTree>
    <p:extLst>
      <p:ext uri="{BB962C8B-B14F-4D97-AF65-F5344CB8AC3E}">
        <p14:creationId xmlns:p14="http://schemas.microsoft.com/office/powerpoint/2010/main" val="19484539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E88A01D-E04F-4138-BA1E-23A5E448888B}" type="datetimeFigureOut">
              <a:rPr lang="en-GB" smtClean="0"/>
              <a:t>23/10/2018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449D9F00-FE58-404A-A387-DF761DD37B2B}" type="slidenum">
              <a:rPr lang="en-GB" smtClean="0"/>
              <a:t>‹#›</a:t>
            </a:fld>
            <a:endParaRPr lang="en-GB"/>
          </a:p>
        </p:txBody>
      </p:sp>
    </p:spTree>
    <p:extLst>
      <p:ext uri="{BB962C8B-B14F-4D97-AF65-F5344CB8AC3E}">
        <p14:creationId xmlns:p14="http://schemas.microsoft.com/office/powerpoint/2010/main" val="1828604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E88A01D-E04F-4138-BA1E-23A5E448888B}" type="datetimeFigureOut">
              <a:rPr lang="en-GB" smtClean="0"/>
              <a:t>23/10/2018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449D9F00-FE58-404A-A387-DF761DD37B2B}" type="slidenum">
              <a:rPr lang="en-GB" smtClean="0"/>
              <a:t>‹#›</a:t>
            </a:fld>
            <a:endParaRPr lang="en-GB"/>
          </a:p>
        </p:txBody>
      </p:sp>
    </p:spTree>
    <p:extLst>
      <p:ext uri="{BB962C8B-B14F-4D97-AF65-F5344CB8AC3E}">
        <p14:creationId xmlns:p14="http://schemas.microsoft.com/office/powerpoint/2010/main" val="12694232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E88A01D-E04F-4138-BA1E-23A5E448888B}" type="datetimeFigureOut">
              <a:rPr lang="en-GB" smtClean="0"/>
              <a:t>23/10/2018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449D9F00-FE58-404A-A387-DF761DD37B2B}" type="slidenum">
              <a:rPr lang="en-GB" smtClean="0"/>
              <a:t>‹#›</a:t>
            </a:fld>
            <a:endParaRPr lang="en-GB"/>
          </a:p>
        </p:txBody>
      </p:sp>
    </p:spTree>
    <p:extLst>
      <p:ext uri="{BB962C8B-B14F-4D97-AF65-F5344CB8AC3E}">
        <p14:creationId xmlns:p14="http://schemas.microsoft.com/office/powerpoint/2010/main" val="1989202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E88A01D-E04F-4138-BA1E-23A5E448888B}" type="datetimeFigureOut">
              <a:rPr lang="en-GB" smtClean="0"/>
              <a:t>23/10/2018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49D9F00-FE58-404A-A387-DF761DD37B2B}" type="slidenum">
              <a:rPr lang="en-GB" smtClean="0"/>
              <a:t>‹#›</a:t>
            </a:fld>
            <a:endParaRPr lang="en-GB"/>
          </a:p>
        </p:txBody>
      </p:sp>
    </p:spTree>
    <p:extLst>
      <p:ext uri="{BB962C8B-B14F-4D97-AF65-F5344CB8AC3E}">
        <p14:creationId xmlns:p14="http://schemas.microsoft.com/office/powerpoint/2010/main" val="7969038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E88A01D-E04F-4138-BA1E-23A5E448888B}" type="datetimeFigureOut">
              <a:rPr lang="en-GB" smtClean="0"/>
              <a:t>23/10/2018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49D9F00-FE58-404A-A387-DF761DD37B2B}" type="slidenum">
              <a:rPr lang="en-GB" smtClean="0"/>
              <a:t>‹#›</a:t>
            </a:fld>
            <a:endParaRPr lang="en-GB"/>
          </a:p>
        </p:txBody>
      </p:sp>
    </p:spTree>
    <p:extLst>
      <p:ext uri="{BB962C8B-B14F-4D97-AF65-F5344CB8AC3E}">
        <p14:creationId xmlns:p14="http://schemas.microsoft.com/office/powerpoint/2010/main" val="788485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88A01D-E04F-4138-BA1E-23A5E448888B}" type="datetimeFigureOut">
              <a:rPr lang="en-GB" smtClean="0"/>
              <a:t>23/10/2018</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9D9F00-FE58-404A-A387-DF761DD37B2B}" type="slidenum">
              <a:rPr lang="en-GB" smtClean="0"/>
              <a:t>‹#›</a:t>
            </a:fld>
            <a:endParaRPr lang="en-GB"/>
          </a:p>
        </p:txBody>
      </p:sp>
    </p:spTree>
    <p:extLst>
      <p:ext uri="{BB962C8B-B14F-4D97-AF65-F5344CB8AC3E}">
        <p14:creationId xmlns:p14="http://schemas.microsoft.com/office/powerpoint/2010/main" val="7740638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hyperlink" Target="https://www.unicef.org/rightsite/files/uncrcchilldfriendlylanguage.pdf" TargetMode="Externa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856" y="457598"/>
            <a:ext cx="1974019" cy="790109"/>
          </a:xfrm>
          <a:prstGeom prst="rect">
            <a:avLst/>
          </a:prstGeom>
        </p:spPr>
      </p:pic>
      <p:pic>
        <p:nvPicPr>
          <p:cNvPr id="24" name="Picture 23"/>
          <p:cNvPicPr>
            <a:picLocks noChangeAspect="1"/>
          </p:cNvPicPr>
          <p:nvPr/>
        </p:nvPicPr>
        <p:blipFill rotWithShape="1">
          <a:blip r:embed="rId3" cstate="print">
            <a:extLst>
              <a:ext uri="{28A0092B-C50C-407E-A947-70E740481C1C}">
                <a14:useLocalDpi xmlns:a14="http://schemas.microsoft.com/office/drawing/2010/main" val="0"/>
              </a:ext>
            </a:extLst>
          </a:blip>
          <a:srcRect l="3324" t="2291" r="3201" b="3430"/>
          <a:stretch/>
        </p:blipFill>
        <p:spPr>
          <a:xfrm>
            <a:off x="7825012" y="280798"/>
            <a:ext cx="1328513" cy="1313223"/>
          </a:xfrm>
          <a:prstGeom prst="rect">
            <a:avLst/>
          </a:prstGeom>
          <a:solidFill>
            <a:srgbClr val="33637C"/>
          </a:solidFill>
          <a:ln>
            <a:noFill/>
          </a:ln>
        </p:spPr>
      </p:pic>
      <p:grpSp>
        <p:nvGrpSpPr>
          <p:cNvPr id="5" name="Group 4"/>
          <p:cNvGrpSpPr/>
          <p:nvPr/>
        </p:nvGrpSpPr>
        <p:grpSpPr>
          <a:xfrm>
            <a:off x="0" y="0"/>
            <a:ext cx="9144000" cy="280800"/>
            <a:chOff x="0" y="0"/>
            <a:chExt cx="9144000" cy="280800"/>
          </a:xfrm>
        </p:grpSpPr>
        <p:sp>
          <p:nvSpPr>
            <p:cNvPr id="2" name="Rectangle 1"/>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p:cNvGrpSpPr/>
          <p:nvPr/>
        </p:nvGrpSpPr>
        <p:grpSpPr>
          <a:xfrm rot="10800000">
            <a:off x="0" y="6577200"/>
            <a:ext cx="9144000" cy="280800"/>
            <a:chOff x="0" y="0"/>
            <a:chExt cx="9144000" cy="280800"/>
          </a:xfrm>
        </p:grpSpPr>
        <p:sp>
          <p:nvSpPr>
            <p:cNvPr id="15" name="Rectangle 14"/>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rot="10800000">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600" dirty="0" smtClean="0"/>
                <a:t>www.cga.cymru  www.ewc.wales	       @ewc_cga</a:t>
              </a:r>
              <a:endParaRPr lang="en-GB" sz="1600" dirty="0"/>
            </a:p>
          </p:txBody>
        </p:sp>
      </p:grpSp>
      <p:sp>
        <p:nvSpPr>
          <p:cNvPr id="3" name="Title 2"/>
          <p:cNvSpPr>
            <a:spLocks noGrp="1"/>
          </p:cNvSpPr>
          <p:nvPr>
            <p:ph type="ctrTitle"/>
          </p:nvPr>
        </p:nvSpPr>
        <p:spPr>
          <a:xfrm>
            <a:off x="716868" y="1528797"/>
            <a:ext cx="7772400" cy="2387600"/>
          </a:xfrm>
        </p:spPr>
        <p:txBody>
          <a:bodyPr/>
          <a:lstStyle/>
          <a:p>
            <a:r>
              <a:rPr lang="en-GB" dirty="0"/>
              <a:t>ETHICS 3</a:t>
            </a:r>
          </a:p>
        </p:txBody>
      </p:sp>
      <p:sp>
        <p:nvSpPr>
          <p:cNvPr id="6" name="Subtitle 5"/>
          <p:cNvSpPr>
            <a:spLocks noGrp="1"/>
          </p:cNvSpPr>
          <p:nvPr>
            <p:ph type="subTitle" idx="1"/>
          </p:nvPr>
        </p:nvSpPr>
        <p:spPr>
          <a:xfrm>
            <a:off x="1158639" y="4046881"/>
            <a:ext cx="6858000" cy="1655762"/>
          </a:xfrm>
        </p:spPr>
        <p:txBody>
          <a:bodyPr/>
          <a:lstStyle/>
          <a:p>
            <a:r>
              <a:rPr lang="en-GB" dirty="0"/>
              <a:t>Conducting research with young people and your colleagues</a:t>
            </a:r>
          </a:p>
          <a:p>
            <a:endParaRPr lang="en-GB" dirty="0"/>
          </a:p>
        </p:txBody>
      </p:sp>
      <p:pic>
        <p:nvPicPr>
          <p:cNvPr id="11" name="Picture 10"/>
          <p:cNvPicPr>
            <a:picLocks noChangeAspect="1"/>
          </p:cNvPicPr>
          <p:nvPr/>
        </p:nvPicPr>
        <p:blipFill>
          <a:blip r:embed="rId4"/>
          <a:stretch>
            <a:fillRect/>
          </a:stretch>
        </p:blipFill>
        <p:spPr>
          <a:xfrm>
            <a:off x="2193803" y="328880"/>
            <a:ext cx="4062718" cy="969278"/>
          </a:xfrm>
          <a:prstGeom prst="rect">
            <a:avLst/>
          </a:prstGeom>
        </p:spPr>
      </p:pic>
      <p:pic>
        <p:nvPicPr>
          <p:cNvPr id="20" name="Picture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77866" y="6547387"/>
            <a:ext cx="340426" cy="340426"/>
          </a:xfrm>
          <a:prstGeom prst="rect">
            <a:avLst/>
          </a:prstGeom>
        </p:spPr>
      </p:pic>
    </p:spTree>
    <p:extLst>
      <p:ext uri="{BB962C8B-B14F-4D97-AF65-F5344CB8AC3E}">
        <p14:creationId xmlns:p14="http://schemas.microsoft.com/office/powerpoint/2010/main" val="29662269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0"/>
            <a:ext cx="9144000" cy="280800"/>
            <a:chOff x="0" y="0"/>
            <a:chExt cx="9144000" cy="280800"/>
          </a:xfrm>
        </p:grpSpPr>
        <p:sp>
          <p:nvSpPr>
            <p:cNvPr id="2" name="Rectangle 1"/>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p:cNvGrpSpPr/>
          <p:nvPr/>
        </p:nvGrpSpPr>
        <p:grpSpPr>
          <a:xfrm rot="10800000">
            <a:off x="0" y="6577200"/>
            <a:ext cx="9144000" cy="280800"/>
            <a:chOff x="0" y="0"/>
            <a:chExt cx="9144000" cy="280800"/>
          </a:xfrm>
        </p:grpSpPr>
        <p:sp>
          <p:nvSpPr>
            <p:cNvPr id="15" name="Rectangle 14"/>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rot="10800000">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smtClean="0"/>
                <a:t>www.cga.cymru     www.ewc.wales	        @ewc_cga</a:t>
              </a:r>
              <a:endParaRPr lang="en-GB" sz="1400" dirty="0"/>
            </a:p>
          </p:txBody>
        </p:sp>
      </p:grpSp>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998" y="6015173"/>
            <a:ext cx="1233502" cy="493714"/>
          </a:xfrm>
          <a:prstGeom prst="rect">
            <a:avLst/>
          </a:prstGeom>
        </p:spPr>
      </p:pic>
      <p:pic>
        <p:nvPicPr>
          <p:cNvPr id="21" name="Picture 20"/>
          <p:cNvPicPr>
            <a:picLocks noChangeAspect="1"/>
          </p:cNvPicPr>
          <p:nvPr/>
        </p:nvPicPr>
        <p:blipFill>
          <a:blip r:embed="rId3"/>
          <a:stretch>
            <a:fillRect/>
          </a:stretch>
        </p:blipFill>
        <p:spPr>
          <a:xfrm>
            <a:off x="1470430" y="5931744"/>
            <a:ext cx="2419086" cy="577143"/>
          </a:xfrm>
          <a:prstGeom prst="rect">
            <a:avLst/>
          </a:prstGeom>
        </p:spPr>
      </p:pic>
      <p:pic>
        <p:nvPicPr>
          <p:cNvPr id="22" name="Picture 21"/>
          <p:cNvPicPr>
            <a:picLocks noChangeAspect="1"/>
          </p:cNvPicPr>
          <p:nvPr/>
        </p:nvPicPr>
        <p:blipFill rotWithShape="1">
          <a:blip r:embed="rId4" cstate="print">
            <a:extLst>
              <a:ext uri="{28A0092B-C50C-407E-A947-70E740481C1C}">
                <a14:useLocalDpi xmlns:a14="http://schemas.microsoft.com/office/drawing/2010/main" val="0"/>
              </a:ext>
            </a:extLst>
          </a:blip>
          <a:srcRect l="3324" t="2291" r="3201" b="3430"/>
          <a:stretch/>
        </p:blipFill>
        <p:spPr>
          <a:xfrm>
            <a:off x="8475738" y="5931744"/>
            <a:ext cx="668262" cy="660571"/>
          </a:xfrm>
          <a:prstGeom prst="rect">
            <a:avLst/>
          </a:prstGeom>
          <a:solidFill>
            <a:srgbClr val="33637C"/>
          </a:solidFill>
          <a:ln>
            <a:noFill/>
          </a:ln>
        </p:spPr>
      </p:pic>
      <p:sp>
        <p:nvSpPr>
          <p:cNvPr id="3" name="Title 2"/>
          <p:cNvSpPr>
            <a:spLocks noGrp="1"/>
          </p:cNvSpPr>
          <p:nvPr>
            <p:ph type="title"/>
          </p:nvPr>
        </p:nvSpPr>
        <p:spPr>
          <a:xfrm>
            <a:off x="628649" y="170482"/>
            <a:ext cx="8124825" cy="1520208"/>
          </a:xfrm>
        </p:spPr>
        <p:txBody>
          <a:bodyPr>
            <a:normAutofit fontScale="90000"/>
          </a:bodyPr>
          <a:lstStyle/>
          <a:p>
            <a:r>
              <a:rPr lang="en-GB" dirty="0"/>
              <a:t>Are ethical considerations different for children, young people and adults?</a:t>
            </a:r>
          </a:p>
        </p:txBody>
      </p:sp>
      <p:sp>
        <p:nvSpPr>
          <p:cNvPr id="4" name="Content Placeholder 3"/>
          <p:cNvSpPr>
            <a:spLocks noGrp="1"/>
          </p:cNvSpPr>
          <p:nvPr>
            <p:ph idx="1"/>
          </p:nvPr>
        </p:nvSpPr>
        <p:spPr/>
        <p:txBody>
          <a:bodyPr>
            <a:normAutofit fontScale="77500" lnSpcReduction="20000"/>
          </a:bodyPr>
          <a:lstStyle/>
          <a:p>
            <a:pPr>
              <a:lnSpc>
                <a:spcPct val="110000"/>
              </a:lnSpc>
            </a:pPr>
            <a:r>
              <a:rPr lang="en-GB" dirty="0"/>
              <a:t>The ethical guidelines set out by BERA consider the researcher’s responsibilities to </a:t>
            </a:r>
            <a:r>
              <a:rPr lang="en-GB" b="1" u="sng" dirty="0"/>
              <a:t>all</a:t>
            </a:r>
            <a:r>
              <a:rPr lang="en-GB" dirty="0"/>
              <a:t> participants. There is no difference in consideration for adults or children and young people with regard to ethical practice.</a:t>
            </a:r>
          </a:p>
          <a:p>
            <a:pPr>
              <a:lnSpc>
                <a:spcPct val="110000"/>
              </a:lnSpc>
            </a:pPr>
            <a:r>
              <a:rPr lang="en-GB" dirty="0"/>
              <a:t>There may be a difference in how the researcher negotiates ethical considerations with different participant groups.</a:t>
            </a:r>
          </a:p>
          <a:p>
            <a:pPr>
              <a:lnSpc>
                <a:spcPct val="110000"/>
              </a:lnSpc>
            </a:pPr>
            <a:r>
              <a:rPr lang="en-GB" dirty="0"/>
              <a:t>Some people may question, for example, whether young children are competent with regard to providing consent for research or understanding their right to withdraw.</a:t>
            </a:r>
          </a:p>
          <a:p>
            <a:pPr>
              <a:lnSpc>
                <a:spcPct val="110000"/>
              </a:lnSpc>
            </a:pPr>
            <a:r>
              <a:rPr lang="en-GB" dirty="0"/>
              <a:t>This is not a reason for omitting to consider these issues; the researcher should think about how to make on-going consent processes meaningful for the children involved.   </a:t>
            </a:r>
            <a:r>
              <a:rPr lang="en-GB" b="1" dirty="0">
                <a:solidFill>
                  <a:srgbClr val="33637C"/>
                </a:solidFill>
              </a:rPr>
              <a:t>(See ETHICS 4)</a:t>
            </a:r>
          </a:p>
          <a:p>
            <a:endParaRPr lang="en-GB" dirty="0"/>
          </a:p>
        </p:txBody>
      </p:sp>
      <p:pic>
        <p:nvPicPr>
          <p:cNvPr id="23" name="Pictur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30241" y="6547387"/>
            <a:ext cx="340426" cy="340426"/>
          </a:xfrm>
          <a:prstGeom prst="rect">
            <a:avLst/>
          </a:prstGeom>
        </p:spPr>
      </p:pic>
    </p:spTree>
    <p:extLst>
      <p:ext uri="{BB962C8B-B14F-4D97-AF65-F5344CB8AC3E}">
        <p14:creationId xmlns:p14="http://schemas.microsoft.com/office/powerpoint/2010/main" val="18085514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0"/>
            <a:ext cx="9144000" cy="280800"/>
            <a:chOff x="0" y="0"/>
            <a:chExt cx="9144000" cy="280800"/>
          </a:xfrm>
        </p:grpSpPr>
        <p:sp>
          <p:nvSpPr>
            <p:cNvPr id="2" name="Rectangle 1"/>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p:cNvGrpSpPr/>
          <p:nvPr/>
        </p:nvGrpSpPr>
        <p:grpSpPr>
          <a:xfrm rot="10800000">
            <a:off x="0" y="6577200"/>
            <a:ext cx="9144000" cy="280800"/>
            <a:chOff x="0" y="0"/>
            <a:chExt cx="9144000" cy="280800"/>
          </a:xfrm>
        </p:grpSpPr>
        <p:sp>
          <p:nvSpPr>
            <p:cNvPr id="15" name="Rectangle 14"/>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rot="10800000">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smtClean="0"/>
                <a:t>www.cga.cymru     www.ewc.wales	        @ewc_cga</a:t>
              </a:r>
              <a:endParaRPr lang="en-GB" sz="1400" dirty="0"/>
            </a:p>
          </p:txBody>
        </p:sp>
      </p:grpSp>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998" y="6015173"/>
            <a:ext cx="1233502" cy="493714"/>
          </a:xfrm>
          <a:prstGeom prst="rect">
            <a:avLst/>
          </a:prstGeom>
        </p:spPr>
      </p:pic>
      <p:pic>
        <p:nvPicPr>
          <p:cNvPr id="21" name="Picture 20"/>
          <p:cNvPicPr>
            <a:picLocks noChangeAspect="1"/>
          </p:cNvPicPr>
          <p:nvPr/>
        </p:nvPicPr>
        <p:blipFill>
          <a:blip r:embed="rId3"/>
          <a:stretch>
            <a:fillRect/>
          </a:stretch>
        </p:blipFill>
        <p:spPr>
          <a:xfrm>
            <a:off x="1470430" y="5931744"/>
            <a:ext cx="2419086" cy="577143"/>
          </a:xfrm>
          <a:prstGeom prst="rect">
            <a:avLst/>
          </a:prstGeom>
        </p:spPr>
      </p:pic>
      <p:pic>
        <p:nvPicPr>
          <p:cNvPr id="22" name="Picture 21"/>
          <p:cNvPicPr>
            <a:picLocks noChangeAspect="1"/>
          </p:cNvPicPr>
          <p:nvPr/>
        </p:nvPicPr>
        <p:blipFill rotWithShape="1">
          <a:blip r:embed="rId4" cstate="print">
            <a:extLst>
              <a:ext uri="{28A0092B-C50C-407E-A947-70E740481C1C}">
                <a14:useLocalDpi xmlns:a14="http://schemas.microsoft.com/office/drawing/2010/main" val="0"/>
              </a:ext>
            </a:extLst>
          </a:blip>
          <a:srcRect l="3324" t="2291" r="3201" b="3430"/>
          <a:stretch/>
        </p:blipFill>
        <p:spPr>
          <a:xfrm>
            <a:off x="8475738" y="5931744"/>
            <a:ext cx="668262" cy="660571"/>
          </a:xfrm>
          <a:prstGeom prst="rect">
            <a:avLst/>
          </a:prstGeom>
          <a:solidFill>
            <a:srgbClr val="33637C"/>
          </a:solidFill>
          <a:ln>
            <a:noFill/>
          </a:ln>
        </p:spPr>
      </p:pic>
      <p:sp>
        <p:nvSpPr>
          <p:cNvPr id="3" name="Title 2"/>
          <p:cNvSpPr>
            <a:spLocks noGrp="1"/>
          </p:cNvSpPr>
          <p:nvPr>
            <p:ph type="title"/>
          </p:nvPr>
        </p:nvSpPr>
        <p:spPr/>
        <p:txBody>
          <a:bodyPr/>
          <a:lstStyle/>
          <a:p>
            <a:r>
              <a:rPr lang="en-GB" dirty="0"/>
              <a:t>Children’s rights and research </a:t>
            </a:r>
          </a:p>
        </p:txBody>
      </p:sp>
      <p:sp>
        <p:nvSpPr>
          <p:cNvPr id="4" name="Content Placeholder 3"/>
          <p:cNvSpPr>
            <a:spLocks noGrp="1"/>
          </p:cNvSpPr>
          <p:nvPr>
            <p:ph idx="1"/>
          </p:nvPr>
        </p:nvSpPr>
        <p:spPr>
          <a:xfrm>
            <a:off x="558000" y="1580406"/>
            <a:ext cx="7886700" cy="4351338"/>
          </a:xfrm>
        </p:spPr>
        <p:txBody>
          <a:bodyPr>
            <a:normAutofit fontScale="85000" lnSpcReduction="20000"/>
          </a:bodyPr>
          <a:lstStyle/>
          <a:p>
            <a:pPr>
              <a:lnSpc>
                <a:spcPct val="110000"/>
              </a:lnSpc>
            </a:pPr>
            <a:r>
              <a:rPr lang="en-GB" dirty="0"/>
              <a:t>The United Nations Convention on the Rights of the Child (UNCRC) sets out rights that apply to </a:t>
            </a:r>
            <a:r>
              <a:rPr lang="en-GB" b="1" dirty="0"/>
              <a:t>all</a:t>
            </a:r>
            <a:r>
              <a:rPr lang="en-GB" dirty="0"/>
              <a:t> </a:t>
            </a:r>
            <a:r>
              <a:rPr lang="en-GB" dirty="0" smtClean="0"/>
              <a:t>children </a:t>
            </a:r>
            <a:endParaRPr lang="en-GB" dirty="0"/>
          </a:p>
          <a:p>
            <a:pPr>
              <a:lnSpc>
                <a:spcPct val="110000"/>
              </a:lnSpc>
            </a:pPr>
            <a:r>
              <a:rPr lang="en-GB" dirty="0"/>
              <a:t>Article 12 in the </a:t>
            </a:r>
            <a:r>
              <a:rPr lang="en-GB" dirty="0">
                <a:hlinkClick r:id="rId5"/>
              </a:rPr>
              <a:t>child-friendly version on the UNCRC</a:t>
            </a:r>
            <a:r>
              <a:rPr lang="en-GB" dirty="0"/>
              <a:t> states: </a:t>
            </a:r>
          </a:p>
          <a:p>
            <a:pPr lvl="1">
              <a:lnSpc>
                <a:spcPct val="110000"/>
              </a:lnSpc>
              <a:buFont typeface="Courier New" panose="02070309020205020404" pitchFamily="49" charset="0"/>
              <a:buChar char="o"/>
            </a:pPr>
            <a:r>
              <a:rPr lang="en-GB" dirty="0"/>
              <a:t>You have the right to give your opinion, and for adults to listen and take it seriously</a:t>
            </a:r>
            <a:r>
              <a:rPr lang="en-GB" dirty="0" smtClean="0"/>
              <a:t>.</a:t>
            </a:r>
          </a:p>
          <a:p>
            <a:pPr>
              <a:lnSpc>
                <a:spcPct val="110000"/>
              </a:lnSpc>
            </a:pPr>
            <a:r>
              <a:rPr lang="en-GB" smtClean="0"/>
              <a:t>Researchers </a:t>
            </a:r>
            <a:r>
              <a:rPr lang="en-GB" dirty="0"/>
              <a:t>should seek to gain responses from children as participants in research where this is appropriate and meaningful for the children, but should guard against doing so where this may be burdensome for them.</a:t>
            </a:r>
          </a:p>
          <a:p>
            <a:pPr>
              <a:lnSpc>
                <a:spcPct val="110000"/>
              </a:lnSpc>
            </a:pPr>
            <a:r>
              <a:rPr lang="en-GB" dirty="0"/>
              <a:t>There are sometimes tensions in this regard. </a:t>
            </a:r>
          </a:p>
          <a:p>
            <a:pPr marL="0" indent="0">
              <a:lnSpc>
                <a:spcPct val="110000"/>
              </a:lnSpc>
              <a:buNone/>
            </a:pPr>
            <a:r>
              <a:rPr lang="en-GB" b="1" dirty="0">
                <a:solidFill>
                  <a:srgbClr val="33637C"/>
                </a:solidFill>
              </a:rPr>
              <a:t> </a:t>
            </a:r>
            <a:r>
              <a:rPr lang="en-GB" b="1" dirty="0" smtClean="0">
                <a:solidFill>
                  <a:srgbClr val="33637C"/>
                </a:solidFill>
              </a:rPr>
              <a:t>(See ETHICS 2)</a:t>
            </a:r>
            <a:endParaRPr lang="en-GB" b="1" dirty="0">
              <a:solidFill>
                <a:srgbClr val="33637C"/>
              </a:solidFill>
            </a:endParaRPr>
          </a:p>
          <a:p>
            <a:endParaRPr lang="en-GB" dirty="0"/>
          </a:p>
        </p:txBody>
      </p:sp>
      <p:pic>
        <p:nvPicPr>
          <p:cNvPr id="23" name="Picture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808261" y="6554215"/>
            <a:ext cx="340426" cy="340426"/>
          </a:xfrm>
          <a:prstGeom prst="rect">
            <a:avLst/>
          </a:prstGeom>
        </p:spPr>
      </p:pic>
    </p:spTree>
    <p:extLst>
      <p:ext uri="{BB962C8B-B14F-4D97-AF65-F5344CB8AC3E}">
        <p14:creationId xmlns:p14="http://schemas.microsoft.com/office/powerpoint/2010/main" val="5191714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0"/>
            <a:ext cx="9144000" cy="280800"/>
            <a:chOff x="0" y="0"/>
            <a:chExt cx="9144000" cy="280800"/>
          </a:xfrm>
        </p:grpSpPr>
        <p:sp>
          <p:nvSpPr>
            <p:cNvPr id="2" name="Rectangle 1"/>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p:cNvGrpSpPr/>
          <p:nvPr/>
        </p:nvGrpSpPr>
        <p:grpSpPr>
          <a:xfrm rot="10800000">
            <a:off x="0" y="6577200"/>
            <a:ext cx="9144000" cy="280800"/>
            <a:chOff x="0" y="0"/>
            <a:chExt cx="9144000" cy="280800"/>
          </a:xfrm>
        </p:grpSpPr>
        <p:sp>
          <p:nvSpPr>
            <p:cNvPr id="15" name="Rectangle 14"/>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rot="10800000">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smtClean="0"/>
                <a:t>www.cga.cymru     www.ewc.wales	        @ewc_cga</a:t>
              </a:r>
              <a:endParaRPr lang="en-GB" sz="1400" dirty="0"/>
            </a:p>
          </p:txBody>
        </p:sp>
      </p:grpSp>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998" y="6015173"/>
            <a:ext cx="1233502" cy="493714"/>
          </a:xfrm>
          <a:prstGeom prst="rect">
            <a:avLst/>
          </a:prstGeom>
        </p:spPr>
      </p:pic>
      <p:pic>
        <p:nvPicPr>
          <p:cNvPr id="21" name="Picture 20"/>
          <p:cNvPicPr>
            <a:picLocks noChangeAspect="1"/>
          </p:cNvPicPr>
          <p:nvPr/>
        </p:nvPicPr>
        <p:blipFill>
          <a:blip r:embed="rId3"/>
          <a:stretch>
            <a:fillRect/>
          </a:stretch>
        </p:blipFill>
        <p:spPr>
          <a:xfrm>
            <a:off x="1470430" y="5931744"/>
            <a:ext cx="2419086" cy="577143"/>
          </a:xfrm>
          <a:prstGeom prst="rect">
            <a:avLst/>
          </a:prstGeom>
        </p:spPr>
      </p:pic>
      <p:pic>
        <p:nvPicPr>
          <p:cNvPr id="22" name="Picture 21"/>
          <p:cNvPicPr>
            <a:picLocks noChangeAspect="1"/>
          </p:cNvPicPr>
          <p:nvPr/>
        </p:nvPicPr>
        <p:blipFill rotWithShape="1">
          <a:blip r:embed="rId4" cstate="print">
            <a:extLst>
              <a:ext uri="{28A0092B-C50C-407E-A947-70E740481C1C}">
                <a14:useLocalDpi xmlns:a14="http://schemas.microsoft.com/office/drawing/2010/main" val="0"/>
              </a:ext>
            </a:extLst>
          </a:blip>
          <a:srcRect l="3324" t="2291" r="3201" b="3430"/>
          <a:stretch/>
        </p:blipFill>
        <p:spPr>
          <a:xfrm>
            <a:off x="8475738" y="5931744"/>
            <a:ext cx="668262" cy="660571"/>
          </a:xfrm>
          <a:prstGeom prst="rect">
            <a:avLst/>
          </a:prstGeom>
          <a:solidFill>
            <a:srgbClr val="33637C"/>
          </a:solidFill>
          <a:ln>
            <a:noFill/>
          </a:ln>
        </p:spPr>
      </p:pic>
      <p:sp>
        <p:nvSpPr>
          <p:cNvPr id="3" name="Title 2"/>
          <p:cNvSpPr>
            <a:spLocks noGrp="1"/>
          </p:cNvSpPr>
          <p:nvPr>
            <p:ph type="title"/>
          </p:nvPr>
        </p:nvSpPr>
        <p:spPr/>
        <p:txBody>
          <a:bodyPr/>
          <a:lstStyle/>
          <a:p>
            <a:r>
              <a:rPr lang="en-GB" dirty="0">
                <a:solidFill>
                  <a:srgbClr val="33637C"/>
                </a:solidFill>
              </a:rPr>
              <a:t>Consider:</a:t>
            </a:r>
          </a:p>
        </p:txBody>
      </p:sp>
      <p:sp>
        <p:nvSpPr>
          <p:cNvPr id="6" name="Content Placeholder 5"/>
          <p:cNvSpPr>
            <a:spLocks noGrp="1"/>
          </p:cNvSpPr>
          <p:nvPr>
            <p:ph sz="half" idx="1"/>
          </p:nvPr>
        </p:nvSpPr>
        <p:spPr>
          <a:xfrm>
            <a:off x="288900" y="1396249"/>
            <a:ext cx="4165312" cy="4351338"/>
          </a:xfrm>
        </p:spPr>
        <p:txBody>
          <a:bodyPr>
            <a:normAutofit fontScale="25000" lnSpcReduction="20000"/>
          </a:bodyPr>
          <a:lstStyle/>
          <a:p>
            <a:pPr>
              <a:lnSpc>
                <a:spcPct val="120000"/>
              </a:lnSpc>
            </a:pPr>
            <a:r>
              <a:rPr lang="en-GB" sz="5600" dirty="0"/>
              <a:t>You have been attending a professional learning programme and during the break in the afternoon you are told that you must complete a survey before you get your tea/coffee.</a:t>
            </a:r>
          </a:p>
          <a:p>
            <a:pPr>
              <a:lnSpc>
                <a:spcPct val="120000"/>
              </a:lnSpc>
            </a:pPr>
            <a:r>
              <a:rPr lang="en-GB" sz="5600" dirty="0"/>
              <a:t>You are told the survey is really important, because it’s part of some research. </a:t>
            </a:r>
          </a:p>
          <a:p>
            <a:pPr>
              <a:lnSpc>
                <a:spcPct val="120000"/>
              </a:lnSpc>
            </a:pPr>
            <a:r>
              <a:rPr lang="en-GB" sz="5600" dirty="0"/>
              <a:t>You are not told the purpose of the survey and you do not seem to have any option about whether or not you complete it as the organiser is collecting the survey on the way out of the room.</a:t>
            </a:r>
          </a:p>
          <a:p>
            <a:pPr>
              <a:lnSpc>
                <a:spcPct val="120000"/>
              </a:lnSpc>
            </a:pPr>
            <a:r>
              <a:rPr lang="en-GB" sz="5600" dirty="0"/>
              <a:t>How do you feel? </a:t>
            </a:r>
          </a:p>
          <a:p>
            <a:endParaRPr lang="en-GB" dirty="0"/>
          </a:p>
        </p:txBody>
      </p:sp>
      <p:sp>
        <p:nvSpPr>
          <p:cNvPr id="11" name="Content Placeholder 10"/>
          <p:cNvSpPr>
            <a:spLocks noGrp="1"/>
          </p:cNvSpPr>
          <p:nvPr>
            <p:ph sz="half" idx="2"/>
          </p:nvPr>
        </p:nvSpPr>
        <p:spPr>
          <a:xfrm>
            <a:off x="4663312" y="1396249"/>
            <a:ext cx="4191788" cy="4467182"/>
          </a:xfrm>
        </p:spPr>
        <p:txBody>
          <a:bodyPr>
            <a:normAutofit fontScale="25000" lnSpcReduction="20000"/>
          </a:bodyPr>
          <a:lstStyle/>
          <a:p>
            <a:pPr>
              <a:lnSpc>
                <a:spcPct val="120000"/>
              </a:lnSpc>
            </a:pPr>
            <a:r>
              <a:rPr lang="en-GB" sz="5600" dirty="0"/>
              <a:t>You have been attending a professional learning programme and during the break in the afternoon you are asked if you would be happy to complete a survey while you get your tea/coffee.</a:t>
            </a:r>
          </a:p>
          <a:p>
            <a:pPr>
              <a:lnSpc>
                <a:spcPct val="120000"/>
              </a:lnSpc>
            </a:pPr>
            <a:r>
              <a:rPr lang="en-GB" sz="5600" dirty="0"/>
              <a:t>You are told the survey is part of a research project that is considering the responses of a wide range of teachers to one specific aspect of the learning programme, and that all teachers across the country are being asked to participate. </a:t>
            </a:r>
          </a:p>
          <a:p>
            <a:pPr>
              <a:lnSpc>
                <a:spcPct val="120000"/>
              </a:lnSpc>
            </a:pPr>
            <a:r>
              <a:rPr lang="en-GB" sz="5600" dirty="0"/>
              <a:t>You are told the survey responses are anonymous and should take 5-10 minutes to complete, that you are free not to take part or to omit any part of the survey if you wish; you are told that once you complete the survey your responses cannot be deleted because they cannot be traced. </a:t>
            </a:r>
          </a:p>
          <a:p>
            <a:pPr>
              <a:lnSpc>
                <a:spcPct val="120000"/>
              </a:lnSpc>
            </a:pPr>
            <a:r>
              <a:rPr lang="en-GB" sz="5600" dirty="0"/>
              <a:t>You are left with the survey and the organiser leaves a box for completed surveys and leaves the room.  </a:t>
            </a:r>
          </a:p>
          <a:p>
            <a:pPr>
              <a:lnSpc>
                <a:spcPct val="120000"/>
              </a:lnSpc>
            </a:pPr>
            <a:r>
              <a:rPr lang="en-GB" sz="5600" dirty="0"/>
              <a:t>Do you feel differently?  </a:t>
            </a:r>
          </a:p>
          <a:p>
            <a:endParaRPr lang="en-GB" dirty="0"/>
          </a:p>
        </p:txBody>
      </p:sp>
      <p:pic>
        <p:nvPicPr>
          <p:cNvPr id="23" name="Pictur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47838" y="6547387"/>
            <a:ext cx="340426" cy="340426"/>
          </a:xfrm>
          <a:prstGeom prst="rect">
            <a:avLst/>
          </a:prstGeom>
        </p:spPr>
      </p:pic>
    </p:spTree>
    <p:extLst>
      <p:ext uri="{BB962C8B-B14F-4D97-AF65-F5344CB8AC3E}">
        <p14:creationId xmlns:p14="http://schemas.microsoft.com/office/powerpoint/2010/main" val="13643314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0"/>
            <a:ext cx="9144000" cy="280800"/>
            <a:chOff x="0" y="0"/>
            <a:chExt cx="9144000" cy="280800"/>
          </a:xfrm>
        </p:grpSpPr>
        <p:sp>
          <p:nvSpPr>
            <p:cNvPr id="2" name="Rectangle 1"/>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p:cNvGrpSpPr/>
          <p:nvPr/>
        </p:nvGrpSpPr>
        <p:grpSpPr>
          <a:xfrm rot="10800000">
            <a:off x="0" y="6577200"/>
            <a:ext cx="9144000" cy="280800"/>
            <a:chOff x="0" y="0"/>
            <a:chExt cx="9144000" cy="280800"/>
          </a:xfrm>
        </p:grpSpPr>
        <p:sp>
          <p:nvSpPr>
            <p:cNvPr id="15" name="Rectangle 14"/>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rot="10800000">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smtClean="0"/>
                <a:t>www.cga.cymru     www.ewc.wales	        @ewc_cga</a:t>
              </a:r>
              <a:endParaRPr lang="en-GB" sz="1400" dirty="0"/>
            </a:p>
          </p:txBody>
        </p:sp>
      </p:grpSp>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998" y="6015173"/>
            <a:ext cx="1233502" cy="493714"/>
          </a:xfrm>
          <a:prstGeom prst="rect">
            <a:avLst/>
          </a:prstGeom>
        </p:spPr>
      </p:pic>
      <p:pic>
        <p:nvPicPr>
          <p:cNvPr id="21" name="Picture 20"/>
          <p:cNvPicPr>
            <a:picLocks noChangeAspect="1"/>
          </p:cNvPicPr>
          <p:nvPr/>
        </p:nvPicPr>
        <p:blipFill>
          <a:blip r:embed="rId3"/>
          <a:stretch>
            <a:fillRect/>
          </a:stretch>
        </p:blipFill>
        <p:spPr>
          <a:xfrm>
            <a:off x="1470430" y="5931744"/>
            <a:ext cx="2419086" cy="577143"/>
          </a:xfrm>
          <a:prstGeom prst="rect">
            <a:avLst/>
          </a:prstGeom>
        </p:spPr>
      </p:pic>
      <p:pic>
        <p:nvPicPr>
          <p:cNvPr id="22" name="Picture 21"/>
          <p:cNvPicPr>
            <a:picLocks noChangeAspect="1"/>
          </p:cNvPicPr>
          <p:nvPr/>
        </p:nvPicPr>
        <p:blipFill rotWithShape="1">
          <a:blip r:embed="rId4" cstate="print">
            <a:extLst>
              <a:ext uri="{28A0092B-C50C-407E-A947-70E740481C1C}">
                <a14:useLocalDpi xmlns:a14="http://schemas.microsoft.com/office/drawing/2010/main" val="0"/>
              </a:ext>
            </a:extLst>
          </a:blip>
          <a:srcRect l="3324" t="2291" r="3201" b="3430"/>
          <a:stretch/>
        </p:blipFill>
        <p:spPr>
          <a:xfrm>
            <a:off x="8475738" y="5931744"/>
            <a:ext cx="668262" cy="660571"/>
          </a:xfrm>
          <a:prstGeom prst="rect">
            <a:avLst/>
          </a:prstGeom>
          <a:solidFill>
            <a:srgbClr val="33637C"/>
          </a:solidFill>
          <a:ln>
            <a:noFill/>
          </a:ln>
        </p:spPr>
      </p:pic>
      <p:sp>
        <p:nvSpPr>
          <p:cNvPr id="3" name="Title 2"/>
          <p:cNvSpPr>
            <a:spLocks noGrp="1"/>
          </p:cNvSpPr>
          <p:nvPr>
            <p:ph type="title"/>
          </p:nvPr>
        </p:nvSpPr>
        <p:spPr/>
        <p:txBody>
          <a:bodyPr/>
          <a:lstStyle/>
          <a:p>
            <a:r>
              <a:rPr lang="en-GB" dirty="0" smtClean="0">
                <a:solidFill>
                  <a:srgbClr val="33637C"/>
                </a:solidFill>
              </a:rPr>
              <a:t>Consider…</a:t>
            </a:r>
            <a:endParaRPr lang="en-GB" dirty="0">
              <a:solidFill>
                <a:srgbClr val="33637C"/>
              </a:solidFill>
            </a:endParaRPr>
          </a:p>
        </p:txBody>
      </p:sp>
      <p:sp>
        <p:nvSpPr>
          <p:cNvPr id="4" name="Content Placeholder 3"/>
          <p:cNvSpPr>
            <a:spLocks noGrp="1"/>
          </p:cNvSpPr>
          <p:nvPr>
            <p:ph idx="1"/>
          </p:nvPr>
        </p:nvSpPr>
        <p:spPr>
          <a:xfrm>
            <a:off x="628650" y="1466548"/>
            <a:ext cx="7886700" cy="4736966"/>
          </a:xfrm>
        </p:spPr>
        <p:txBody>
          <a:bodyPr>
            <a:normAutofit fontScale="77500" lnSpcReduction="20000"/>
          </a:bodyPr>
          <a:lstStyle/>
          <a:p>
            <a:pPr>
              <a:lnSpc>
                <a:spcPct val="120000"/>
              </a:lnSpc>
            </a:pPr>
            <a:r>
              <a:rPr lang="en-GB" sz="3000" dirty="0"/>
              <a:t>We can see the unethical behaviour in the first instance above.</a:t>
            </a:r>
          </a:p>
          <a:p>
            <a:pPr>
              <a:lnSpc>
                <a:spcPct val="120000"/>
              </a:lnSpc>
            </a:pPr>
            <a:r>
              <a:rPr lang="en-GB" sz="3000" dirty="0"/>
              <a:t>How do we ensure that we don’t inadvertently behave this way with child participants in school?</a:t>
            </a:r>
          </a:p>
          <a:p>
            <a:pPr>
              <a:lnSpc>
                <a:spcPct val="120000"/>
              </a:lnSpc>
            </a:pPr>
            <a:r>
              <a:rPr lang="en-GB" sz="3000" dirty="0"/>
              <a:t>We require children to undertake tasks all the time at school, but we need to think differently when these are research tasks that are different to, or in addition to, normal classroom practices. </a:t>
            </a:r>
          </a:p>
          <a:p>
            <a:pPr>
              <a:lnSpc>
                <a:spcPct val="120000"/>
              </a:lnSpc>
            </a:pPr>
            <a:r>
              <a:rPr lang="en-GB" sz="3000" dirty="0"/>
              <a:t>Sometimes we can assume that, because children in school should generally be compliant to the wishes of the adults in the school, we don’t need to attend to children’s consent and right to withdraw.  </a:t>
            </a:r>
          </a:p>
          <a:p>
            <a:endParaRPr lang="en-GB" dirty="0"/>
          </a:p>
        </p:txBody>
      </p:sp>
      <p:pic>
        <p:nvPicPr>
          <p:cNvPr id="23" name="Pictur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30241" y="6547387"/>
            <a:ext cx="340426" cy="340426"/>
          </a:xfrm>
          <a:prstGeom prst="rect">
            <a:avLst/>
          </a:prstGeom>
        </p:spPr>
      </p:pic>
    </p:spTree>
    <p:extLst>
      <p:ext uri="{BB962C8B-B14F-4D97-AF65-F5344CB8AC3E}">
        <p14:creationId xmlns:p14="http://schemas.microsoft.com/office/powerpoint/2010/main" val="2210790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0"/>
            <a:ext cx="9144000" cy="280800"/>
            <a:chOff x="0" y="0"/>
            <a:chExt cx="9144000" cy="280800"/>
          </a:xfrm>
        </p:grpSpPr>
        <p:sp>
          <p:nvSpPr>
            <p:cNvPr id="2" name="Rectangle 1"/>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p:cNvGrpSpPr/>
          <p:nvPr/>
        </p:nvGrpSpPr>
        <p:grpSpPr>
          <a:xfrm rot="10800000">
            <a:off x="0" y="6577200"/>
            <a:ext cx="9144000" cy="280800"/>
            <a:chOff x="0" y="0"/>
            <a:chExt cx="9144000" cy="280800"/>
          </a:xfrm>
        </p:grpSpPr>
        <p:sp>
          <p:nvSpPr>
            <p:cNvPr id="15" name="Rectangle 14"/>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rot="10800000">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smtClean="0"/>
                <a:t>www.cga.cymru     www.ewc.wales	        @ewc_cga</a:t>
              </a:r>
              <a:endParaRPr lang="en-GB" sz="1400" dirty="0"/>
            </a:p>
          </p:txBody>
        </p:sp>
      </p:grpSp>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998" y="6015173"/>
            <a:ext cx="1233502" cy="493714"/>
          </a:xfrm>
          <a:prstGeom prst="rect">
            <a:avLst/>
          </a:prstGeom>
        </p:spPr>
      </p:pic>
      <p:pic>
        <p:nvPicPr>
          <p:cNvPr id="21" name="Picture 20"/>
          <p:cNvPicPr>
            <a:picLocks noChangeAspect="1"/>
          </p:cNvPicPr>
          <p:nvPr/>
        </p:nvPicPr>
        <p:blipFill>
          <a:blip r:embed="rId3"/>
          <a:stretch>
            <a:fillRect/>
          </a:stretch>
        </p:blipFill>
        <p:spPr>
          <a:xfrm>
            <a:off x="1470430" y="5931744"/>
            <a:ext cx="2419086" cy="577143"/>
          </a:xfrm>
          <a:prstGeom prst="rect">
            <a:avLst/>
          </a:prstGeom>
        </p:spPr>
      </p:pic>
      <p:pic>
        <p:nvPicPr>
          <p:cNvPr id="22" name="Picture 21"/>
          <p:cNvPicPr>
            <a:picLocks noChangeAspect="1"/>
          </p:cNvPicPr>
          <p:nvPr/>
        </p:nvPicPr>
        <p:blipFill rotWithShape="1">
          <a:blip r:embed="rId4" cstate="print">
            <a:extLst>
              <a:ext uri="{28A0092B-C50C-407E-A947-70E740481C1C}">
                <a14:useLocalDpi xmlns:a14="http://schemas.microsoft.com/office/drawing/2010/main" val="0"/>
              </a:ext>
            </a:extLst>
          </a:blip>
          <a:srcRect l="3324" t="2291" r="3201" b="3430"/>
          <a:stretch/>
        </p:blipFill>
        <p:spPr>
          <a:xfrm>
            <a:off x="8475738" y="5931744"/>
            <a:ext cx="668262" cy="660571"/>
          </a:xfrm>
          <a:prstGeom prst="rect">
            <a:avLst/>
          </a:prstGeom>
          <a:solidFill>
            <a:srgbClr val="33637C"/>
          </a:solidFill>
          <a:ln>
            <a:noFill/>
          </a:ln>
        </p:spPr>
      </p:pic>
      <p:sp>
        <p:nvSpPr>
          <p:cNvPr id="3" name="Title 2"/>
          <p:cNvSpPr>
            <a:spLocks noGrp="1"/>
          </p:cNvSpPr>
          <p:nvPr>
            <p:ph type="title"/>
          </p:nvPr>
        </p:nvSpPr>
        <p:spPr/>
        <p:txBody>
          <a:bodyPr/>
          <a:lstStyle/>
          <a:p>
            <a:r>
              <a:rPr lang="en-GB" dirty="0"/>
              <a:t>Position, power and ethics in research </a:t>
            </a:r>
            <a:r>
              <a:rPr lang="en-GB" dirty="0" smtClean="0"/>
              <a:t>(1) </a:t>
            </a:r>
            <a:endParaRPr lang="en-GB" dirty="0"/>
          </a:p>
        </p:txBody>
      </p:sp>
      <p:sp>
        <p:nvSpPr>
          <p:cNvPr id="4" name="Content Placeholder 3"/>
          <p:cNvSpPr>
            <a:spLocks noGrp="1"/>
          </p:cNvSpPr>
          <p:nvPr>
            <p:ph idx="1"/>
          </p:nvPr>
        </p:nvSpPr>
        <p:spPr>
          <a:xfrm>
            <a:off x="628650" y="1775015"/>
            <a:ext cx="7886700" cy="4351338"/>
          </a:xfrm>
        </p:spPr>
        <p:txBody>
          <a:bodyPr>
            <a:normAutofit fontScale="70000" lnSpcReduction="20000"/>
          </a:bodyPr>
          <a:lstStyle/>
          <a:p>
            <a:pPr>
              <a:lnSpc>
                <a:spcPct val="120000"/>
              </a:lnSpc>
            </a:pPr>
            <a:r>
              <a:rPr lang="en-GB" sz="3000" dirty="0"/>
              <a:t>All adults, especially teachers, in a school setting are in a powerful position; they have responsibility and authority over the children. </a:t>
            </a:r>
          </a:p>
          <a:p>
            <a:pPr>
              <a:lnSpc>
                <a:spcPct val="120000"/>
              </a:lnSpc>
            </a:pPr>
            <a:r>
              <a:rPr lang="en-GB" sz="3000" dirty="0"/>
              <a:t>When planning research with children or young people in school, researchers should reflect on their powerful position and seek to ensure that participants can </a:t>
            </a:r>
            <a:r>
              <a:rPr lang="en-GB" sz="3000" b="1" dirty="0"/>
              <a:t>genuinely </a:t>
            </a:r>
            <a:r>
              <a:rPr lang="en-GB" sz="3000" dirty="0"/>
              <a:t>consent and withdraw from research activity without fear of retribution.</a:t>
            </a:r>
          </a:p>
          <a:p>
            <a:pPr>
              <a:lnSpc>
                <a:spcPct val="120000"/>
              </a:lnSpc>
            </a:pPr>
            <a:r>
              <a:rPr lang="en-GB" sz="3000" dirty="0"/>
              <a:t>Some children may feel they have to say yes to being involved in research or be considered naughty or unhelpful. It is the responsibility of the researcher to make clear that this is not the case. </a:t>
            </a:r>
          </a:p>
          <a:p>
            <a:pPr>
              <a:lnSpc>
                <a:spcPct val="110000"/>
              </a:lnSpc>
            </a:pPr>
            <a:endParaRPr lang="en-GB" dirty="0"/>
          </a:p>
        </p:txBody>
      </p:sp>
      <p:pic>
        <p:nvPicPr>
          <p:cNvPr id="23" name="Pictur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30241" y="6547387"/>
            <a:ext cx="340426" cy="340426"/>
          </a:xfrm>
          <a:prstGeom prst="rect">
            <a:avLst/>
          </a:prstGeom>
        </p:spPr>
      </p:pic>
    </p:spTree>
    <p:extLst>
      <p:ext uri="{BB962C8B-B14F-4D97-AF65-F5344CB8AC3E}">
        <p14:creationId xmlns:p14="http://schemas.microsoft.com/office/powerpoint/2010/main" val="26353722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0"/>
            <a:ext cx="9144000" cy="280800"/>
            <a:chOff x="0" y="0"/>
            <a:chExt cx="9144000" cy="280800"/>
          </a:xfrm>
        </p:grpSpPr>
        <p:sp>
          <p:nvSpPr>
            <p:cNvPr id="2" name="Rectangle 1"/>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p:cNvGrpSpPr/>
          <p:nvPr/>
        </p:nvGrpSpPr>
        <p:grpSpPr>
          <a:xfrm rot="10800000">
            <a:off x="0" y="6577200"/>
            <a:ext cx="9144000" cy="280800"/>
            <a:chOff x="0" y="0"/>
            <a:chExt cx="9144000" cy="280800"/>
          </a:xfrm>
        </p:grpSpPr>
        <p:sp>
          <p:nvSpPr>
            <p:cNvPr id="15" name="Rectangle 14"/>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rot="10800000">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smtClean="0"/>
                <a:t>www.cga.cymru     www.ewc.wales	        @ewc_cga</a:t>
              </a:r>
              <a:endParaRPr lang="en-GB" sz="1400" dirty="0"/>
            </a:p>
          </p:txBody>
        </p:sp>
      </p:grpSp>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998" y="6015173"/>
            <a:ext cx="1233502" cy="493714"/>
          </a:xfrm>
          <a:prstGeom prst="rect">
            <a:avLst/>
          </a:prstGeom>
        </p:spPr>
      </p:pic>
      <p:pic>
        <p:nvPicPr>
          <p:cNvPr id="21" name="Picture 20"/>
          <p:cNvPicPr>
            <a:picLocks noChangeAspect="1"/>
          </p:cNvPicPr>
          <p:nvPr/>
        </p:nvPicPr>
        <p:blipFill>
          <a:blip r:embed="rId3"/>
          <a:stretch>
            <a:fillRect/>
          </a:stretch>
        </p:blipFill>
        <p:spPr>
          <a:xfrm>
            <a:off x="1470430" y="5931744"/>
            <a:ext cx="2419086" cy="577143"/>
          </a:xfrm>
          <a:prstGeom prst="rect">
            <a:avLst/>
          </a:prstGeom>
        </p:spPr>
      </p:pic>
      <p:pic>
        <p:nvPicPr>
          <p:cNvPr id="22" name="Picture 21"/>
          <p:cNvPicPr>
            <a:picLocks noChangeAspect="1"/>
          </p:cNvPicPr>
          <p:nvPr/>
        </p:nvPicPr>
        <p:blipFill rotWithShape="1">
          <a:blip r:embed="rId4" cstate="print">
            <a:extLst>
              <a:ext uri="{28A0092B-C50C-407E-A947-70E740481C1C}">
                <a14:useLocalDpi xmlns:a14="http://schemas.microsoft.com/office/drawing/2010/main" val="0"/>
              </a:ext>
            </a:extLst>
          </a:blip>
          <a:srcRect l="3324" t="2291" r="3201" b="3430"/>
          <a:stretch/>
        </p:blipFill>
        <p:spPr>
          <a:xfrm>
            <a:off x="8475738" y="5931744"/>
            <a:ext cx="668262" cy="660571"/>
          </a:xfrm>
          <a:prstGeom prst="rect">
            <a:avLst/>
          </a:prstGeom>
          <a:solidFill>
            <a:srgbClr val="33637C"/>
          </a:solidFill>
          <a:ln>
            <a:noFill/>
          </a:ln>
        </p:spPr>
      </p:pic>
      <p:sp>
        <p:nvSpPr>
          <p:cNvPr id="3" name="Title 2"/>
          <p:cNvSpPr>
            <a:spLocks noGrp="1"/>
          </p:cNvSpPr>
          <p:nvPr>
            <p:ph type="title"/>
          </p:nvPr>
        </p:nvSpPr>
        <p:spPr/>
        <p:txBody>
          <a:bodyPr/>
          <a:lstStyle/>
          <a:p>
            <a:r>
              <a:rPr lang="en-GB" dirty="0"/>
              <a:t>Position, power and ethics in research </a:t>
            </a:r>
            <a:r>
              <a:rPr lang="en-GB" dirty="0" smtClean="0"/>
              <a:t>(2)</a:t>
            </a:r>
            <a:endParaRPr lang="en-GB" dirty="0"/>
          </a:p>
        </p:txBody>
      </p:sp>
      <p:sp>
        <p:nvSpPr>
          <p:cNvPr id="4" name="Content Placeholder 3"/>
          <p:cNvSpPr>
            <a:spLocks noGrp="1"/>
          </p:cNvSpPr>
          <p:nvPr>
            <p:ph idx="1"/>
          </p:nvPr>
        </p:nvSpPr>
        <p:spPr/>
        <p:txBody>
          <a:bodyPr>
            <a:normAutofit fontScale="92500" lnSpcReduction="20000"/>
          </a:bodyPr>
          <a:lstStyle/>
          <a:p>
            <a:pPr>
              <a:lnSpc>
                <a:spcPct val="110000"/>
              </a:lnSpc>
            </a:pPr>
            <a:r>
              <a:rPr lang="en-GB" dirty="0"/>
              <a:t>Senior staff in school are in a position of power in relation to junior staff.</a:t>
            </a:r>
          </a:p>
          <a:p>
            <a:pPr>
              <a:lnSpc>
                <a:spcPct val="110000"/>
              </a:lnSpc>
            </a:pPr>
            <a:r>
              <a:rPr lang="en-GB" dirty="0"/>
              <a:t>A researcher in senior position in school should consider how to ensure that colleagues do not feel coerced to take part in research because of their junior status.</a:t>
            </a:r>
          </a:p>
          <a:p>
            <a:pPr>
              <a:lnSpc>
                <a:spcPct val="110000"/>
              </a:lnSpc>
            </a:pPr>
            <a:r>
              <a:rPr lang="en-GB" dirty="0"/>
              <a:t>Similarly all participants should feel comfortable if they wish to decline participation in research activity. </a:t>
            </a:r>
          </a:p>
          <a:p>
            <a:pPr>
              <a:lnSpc>
                <a:spcPct val="110000"/>
              </a:lnSpc>
            </a:pPr>
            <a:r>
              <a:rPr lang="en-GB" dirty="0"/>
              <a:t>Considering positions of power in part of ethical research process. </a:t>
            </a:r>
          </a:p>
          <a:p>
            <a:endParaRPr lang="en-GB" dirty="0"/>
          </a:p>
        </p:txBody>
      </p:sp>
      <p:pic>
        <p:nvPicPr>
          <p:cNvPr id="23" name="Pictur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30241" y="6549648"/>
            <a:ext cx="340426" cy="340426"/>
          </a:xfrm>
          <a:prstGeom prst="rect">
            <a:avLst/>
          </a:prstGeom>
        </p:spPr>
      </p:pic>
    </p:spTree>
    <p:extLst>
      <p:ext uri="{BB962C8B-B14F-4D97-AF65-F5344CB8AC3E}">
        <p14:creationId xmlns:p14="http://schemas.microsoft.com/office/powerpoint/2010/main" val="40709267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0"/>
            <a:ext cx="9144000" cy="280800"/>
            <a:chOff x="0" y="0"/>
            <a:chExt cx="9144000" cy="280800"/>
          </a:xfrm>
        </p:grpSpPr>
        <p:sp>
          <p:nvSpPr>
            <p:cNvPr id="2" name="Rectangle 1"/>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p:cNvGrpSpPr/>
          <p:nvPr/>
        </p:nvGrpSpPr>
        <p:grpSpPr>
          <a:xfrm rot="10800000">
            <a:off x="0" y="6577200"/>
            <a:ext cx="9144000" cy="280800"/>
            <a:chOff x="0" y="0"/>
            <a:chExt cx="9144000" cy="280800"/>
          </a:xfrm>
        </p:grpSpPr>
        <p:sp>
          <p:nvSpPr>
            <p:cNvPr id="15" name="Rectangle 14"/>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rot="10800000">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smtClean="0"/>
                <a:t>www.cga.cymru     www.ewc.wales	        @ewc_cga</a:t>
              </a:r>
              <a:endParaRPr lang="en-GB" sz="1400" dirty="0"/>
            </a:p>
          </p:txBody>
        </p:sp>
      </p:grpSp>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998" y="6015173"/>
            <a:ext cx="1233502" cy="493714"/>
          </a:xfrm>
          <a:prstGeom prst="rect">
            <a:avLst/>
          </a:prstGeom>
        </p:spPr>
      </p:pic>
      <p:pic>
        <p:nvPicPr>
          <p:cNvPr id="21" name="Picture 20"/>
          <p:cNvPicPr>
            <a:picLocks noChangeAspect="1"/>
          </p:cNvPicPr>
          <p:nvPr/>
        </p:nvPicPr>
        <p:blipFill>
          <a:blip r:embed="rId3"/>
          <a:stretch>
            <a:fillRect/>
          </a:stretch>
        </p:blipFill>
        <p:spPr>
          <a:xfrm>
            <a:off x="1470430" y="5931744"/>
            <a:ext cx="2419086" cy="577143"/>
          </a:xfrm>
          <a:prstGeom prst="rect">
            <a:avLst/>
          </a:prstGeom>
        </p:spPr>
      </p:pic>
      <p:pic>
        <p:nvPicPr>
          <p:cNvPr id="22" name="Picture 21"/>
          <p:cNvPicPr>
            <a:picLocks noChangeAspect="1"/>
          </p:cNvPicPr>
          <p:nvPr/>
        </p:nvPicPr>
        <p:blipFill rotWithShape="1">
          <a:blip r:embed="rId4" cstate="print">
            <a:extLst>
              <a:ext uri="{28A0092B-C50C-407E-A947-70E740481C1C}">
                <a14:useLocalDpi xmlns:a14="http://schemas.microsoft.com/office/drawing/2010/main" val="0"/>
              </a:ext>
            </a:extLst>
          </a:blip>
          <a:srcRect l="3324" t="2291" r="3201" b="3430"/>
          <a:stretch/>
        </p:blipFill>
        <p:spPr>
          <a:xfrm>
            <a:off x="8475738" y="5931744"/>
            <a:ext cx="668262" cy="660571"/>
          </a:xfrm>
          <a:prstGeom prst="rect">
            <a:avLst/>
          </a:prstGeom>
          <a:solidFill>
            <a:srgbClr val="33637C"/>
          </a:solidFill>
          <a:ln>
            <a:noFill/>
          </a:ln>
        </p:spPr>
      </p:pic>
      <p:sp>
        <p:nvSpPr>
          <p:cNvPr id="3" name="Title 2"/>
          <p:cNvSpPr>
            <a:spLocks noGrp="1"/>
          </p:cNvSpPr>
          <p:nvPr>
            <p:ph type="title"/>
          </p:nvPr>
        </p:nvSpPr>
        <p:spPr/>
        <p:txBody>
          <a:bodyPr/>
          <a:lstStyle/>
          <a:p>
            <a:r>
              <a:rPr lang="en-GB" dirty="0"/>
              <a:t>Confidentiality / Anonymity</a:t>
            </a:r>
          </a:p>
        </p:txBody>
      </p:sp>
      <p:sp>
        <p:nvSpPr>
          <p:cNvPr id="4" name="Content Placeholder 3"/>
          <p:cNvSpPr>
            <a:spLocks noGrp="1"/>
          </p:cNvSpPr>
          <p:nvPr>
            <p:ph idx="1"/>
          </p:nvPr>
        </p:nvSpPr>
        <p:spPr>
          <a:xfrm>
            <a:off x="628650" y="1663834"/>
            <a:ext cx="7886700" cy="4351338"/>
          </a:xfrm>
        </p:spPr>
        <p:txBody>
          <a:bodyPr>
            <a:normAutofit fontScale="62500" lnSpcReduction="20000"/>
          </a:bodyPr>
          <a:lstStyle/>
          <a:p>
            <a:pPr>
              <a:lnSpc>
                <a:spcPct val="120000"/>
              </a:lnSpc>
            </a:pPr>
            <a:r>
              <a:rPr lang="en-GB" dirty="0"/>
              <a:t>… are not the </a:t>
            </a:r>
            <a:r>
              <a:rPr lang="en-GB" dirty="0" smtClean="0"/>
              <a:t>same.</a:t>
            </a:r>
            <a:endParaRPr lang="en-GB" dirty="0"/>
          </a:p>
          <a:p>
            <a:pPr>
              <a:lnSpc>
                <a:spcPct val="120000"/>
              </a:lnSpc>
            </a:pPr>
            <a:r>
              <a:rPr lang="en-GB" dirty="0"/>
              <a:t>Confidentiality means not disclosing information from a participant in any way that might identify that individual or allow them to be traced.</a:t>
            </a:r>
          </a:p>
          <a:p>
            <a:pPr>
              <a:lnSpc>
                <a:spcPct val="120000"/>
              </a:lnSpc>
            </a:pPr>
            <a:r>
              <a:rPr lang="en-GB" dirty="0"/>
              <a:t>Anonymity means the researcher or another person cannot identify the participant from  the information provided. </a:t>
            </a:r>
          </a:p>
          <a:p>
            <a:pPr>
              <a:lnSpc>
                <a:spcPct val="120000"/>
              </a:lnSpc>
            </a:pPr>
            <a:r>
              <a:rPr lang="en-GB" dirty="0"/>
              <a:t>All participants should be made fully aware of the degree of anonymity provided by the researcher.</a:t>
            </a:r>
          </a:p>
          <a:p>
            <a:pPr>
              <a:lnSpc>
                <a:spcPct val="120000"/>
              </a:lnSpc>
            </a:pPr>
            <a:r>
              <a:rPr lang="en-GB" dirty="0"/>
              <a:t>Anonymity is particularly tricky when using video and/or digital data. </a:t>
            </a:r>
          </a:p>
          <a:p>
            <a:pPr>
              <a:lnSpc>
                <a:spcPct val="120000"/>
              </a:lnSpc>
            </a:pPr>
            <a:r>
              <a:rPr lang="en-GB" dirty="0"/>
              <a:t>The BERA guidelines are helpful and detailed in this regard (see p.21-25).</a:t>
            </a:r>
          </a:p>
          <a:p>
            <a:pPr>
              <a:lnSpc>
                <a:spcPct val="120000"/>
              </a:lnSpc>
            </a:pPr>
            <a:r>
              <a:rPr lang="en-GB" dirty="0"/>
              <a:t>The implications of the General Data Protection Regulation (GDPR, enforceable from May 2018) are significant and researchers should be familiar with the implications of these for their research. </a:t>
            </a:r>
            <a:r>
              <a:rPr lang="en-GB" b="1" dirty="0">
                <a:solidFill>
                  <a:srgbClr val="33637C"/>
                </a:solidFill>
              </a:rPr>
              <a:t>(See ETHICS 5)</a:t>
            </a:r>
          </a:p>
          <a:p>
            <a:pPr marL="0" indent="0">
              <a:buNone/>
            </a:pPr>
            <a:endParaRPr lang="en-GB" dirty="0"/>
          </a:p>
        </p:txBody>
      </p:sp>
      <p:pic>
        <p:nvPicPr>
          <p:cNvPr id="23" name="Pictur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30241" y="6547387"/>
            <a:ext cx="340426" cy="340426"/>
          </a:xfrm>
          <a:prstGeom prst="rect">
            <a:avLst/>
          </a:prstGeom>
        </p:spPr>
      </p:pic>
    </p:spTree>
    <p:extLst>
      <p:ext uri="{BB962C8B-B14F-4D97-AF65-F5344CB8AC3E}">
        <p14:creationId xmlns:p14="http://schemas.microsoft.com/office/powerpoint/2010/main" val="4991480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1154</TotalTime>
  <Words>930</Words>
  <Application>Microsoft Office PowerPoint</Application>
  <PresentationFormat>On-screen Show (4:3)</PresentationFormat>
  <Paragraphs>54</Paragraphs>
  <Slides>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Calibri Light</vt:lpstr>
      <vt:lpstr>Courier New</vt:lpstr>
      <vt:lpstr>Office Theme</vt:lpstr>
      <vt:lpstr>ETHICS 3</vt:lpstr>
      <vt:lpstr>Are ethical considerations different for children, young people and adults?</vt:lpstr>
      <vt:lpstr>Children’s rights and research </vt:lpstr>
      <vt:lpstr>Consider:</vt:lpstr>
      <vt:lpstr>Consider…</vt:lpstr>
      <vt:lpstr>Position, power and ethics in research (1) </vt:lpstr>
      <vt:lpstr>Position, power and ethics in research (2)</vt:lpstr>
      <vt:lpstr>Confidentiality / Anonymity</vt:lpstr>
    </vt:vector>
  </TitlesOfParts>
  <Company>Hewlett-Packard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Michelle Roles</dc:creator>
  <cp:lastModifiedBy>Karen Evans</cp:lastModifiedBy>
  <cp:revision>44</cp:revision>
  <dcterms:created xsi:type="dcterms:W3CDTF">2018-09-10T08:11:32Z</dcterms:created>
  <dcterms:modified xsi:type="dcterms:W3CDTF">2018-10-23T13:43:52Z</dcterms:modified>
</cp:coreProperties>
</file>