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57" r:id="rId2"/>
    <p:sldId id="258" r:id="rId3"/>
    <p:sldId id="266" r:id="rId4"/>
    <p:sldId id="270" r:id="rId5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37C"/>
    <a:srgbClr val="1B456B"/>
    <a:srgbClr val="9DC3E6"/>
    <a:srgbClr val="9AB3C0"/>
    <a:srgbClr val="A6A6A6"/>
    <a:srgbClr val="2D72B1"/>
    <a:srgbClr val="8AB8E2"/>
    <a:srgbClr val="2661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5F4979-551C-4614-9388-F4DAA16787C8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41FFF6-93A4-42C2-BBE6-B5139B8389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7147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829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805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429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94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20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453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60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423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202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903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848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0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www.youtube.com/watch?v=BQeUuxIzsfU&amp;feature=youtu.be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6" y="501813"/>
            <a:ext cx="1926394" cy="77104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7890996" y="271275"/>
            <a:ext cx="1262529" cy="1247997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600" dirty="0" smtClean="0"/>
                <a:t>www.cga.cymru  www.ewc.wales	        @ewc_cga</a:t>
              </a:r>
              <a:endParaRPr lang="en-GB" sz="1600" dirty="0"/>
            </a:p>
          </p:txBody>
        </p:sp>
      </p:grp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16868" y="1528797"/>
            <a:ext cx="7772400" cy="2387600"/>
          </a:xfrm>
        </p:spPr>
        <p:txBody>
          <a:bodyPr/>
          <a:lstStyle/>
          <a:p>
            <a:r>
              <a:rPr lang="en-GB" dirty="0"/>
              <a:t>ETHICS 1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158639" y="4046881"/>
            <a:ext cx="6858000" cy="1655762"/>
          </a:xfrm>
        </p:spPr>
        <p:txBody>
          <a:bodyPr/>
          <a:lstStyle/>
          <a:p>
            <a:r>
              <a:rPr lang="en-GB" dirty="0"/>
              <a:t>Background and History</a:t>
            </a:r>
          </a:p>
          <a:p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4894" y="360834"/>
            <a:ext cx="4062718" cy="9692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086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22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are ethics?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89038" y="1453666"/>
            <a:ext cx="7886700" cy="4351338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en-GB" sz="3300" dirty="0"/>
              <a:t>Justice?</a:t>
            </a:r>
          </a:p>
          <a:p>
            <a:pPr>
              <a:lnSpc>
                <a:spcPct val="120000"/>
              </a:lnSpc>
            </a:pPr>
            <a:r>
              <a:rPr lang="en-GB" sz="3300" dirty="0"/>
              <a:t>Rights?</a:t>
            </a:r>
          </a:p>
          <a:p>
            <a:pPr>
              <a:lnSpc>
                <a:spcPct val="120000"/>
              </a:lnSpc>
            </a:pPr>
            <a:r>
              <a:rPr lang="en-GB" sz="3300" dirty="0"/>
              <a:t>Morals?</a:t>
            </a:r>
          </a:p>
          <a:p>
            <a:pPr>
              <a:lnSpc>
                <a:spcPct val="120000"/>
              </a:lnSpc>
            </a:pPr>
            <a:r>
              <a:rPr lang="en-GB" sz="3300" dirty="0"/>
              <a:t>Duty?</a:t>
            </a:r>
          </a:p>
          <a:p>
            <a:pPr>
              <a:lnSpc>
                <a:spcPct val="120000"/>
              </a:lnSpc>
            </a:pPr>
            <a:r>
              <a:rPr lang="en-GB" sz="3300" dirty="0"/>
              <a:t>Fairness?</a:t>
            </a:r>
          </a:p>
          <a:p>
            <a:pPr>
              <a:lnSpc>
                <a:spcPct val="120000"/>
              </a:lnSpc>
            </a:pPr>
            <a:r>
              <a:rPr lang="en-GB" sz="3300" dirty="0"/>
              <a:t>Responsibilities?</a:t>
            </a:r>
          </a:p>
          <a:p>
            <a:pPr>
              <a:lnSpc>
                <a:spcPct val="120000"/>
              </a:lnSpc>
            </a:pPr>
            <a:r>
              <a:rPr lang="en-GB" sz="3300" dirty="0"/>
              <a:t>Values?</a:t>
            </a:r>
          </a:p>
          <a:p>
            <a:pPr>
              <a:lnSpc>
                <a:spcPct val="120000"/>
              </a:lnSpc>
            </a:pPr>
            <a:r>
              <a:rPr lang="en-GB" sz="3300" dirty="0"/>
              <a:t>Common sense?</a:t>
            </a:r>
          </a:p>
          <a:p>
            <a:pPr>
              <a:lnSpc>
                <a:spcPct val="120000"/>
              </a:lnSpc>
            </a:pPr>
            <a:r>
              <a:rPr lang="en-GB" sz="3300" i="1" dirty="0"/>
              <a:t>Ethics refers to rules of conduct; typically, to conformity to a code or set of principles</a:t>
            </a:r>
            <a:r>
              <a:rPr lang="en-GB" sz="3300" dirty="0"/>
              <a:t> (Robson 2002 p. 65).</a:t>
            </a:r>
          </a:p>
          <a:p>
            <a:pPr>
              <a:lnSpc>
                <a:spcPct val="120000"/>
              </a:lnSpc>
            </a:pPr>
            <a:r>
              <a:rPr lang="en-GB" sz="3300" dirty="0"/>
              <a:t>In education this code is set out by the British Education Research Association (BERA)</a:t>
            </a:r>
          </a:p>
          <a:p>
            <a:pPr lvl="1">
              <a:lnSpc>
                <a:spcPct val="120000"/>
              </a:lnSpc>
            </a:pPr>
            <a:r>
              <a:rPr lang="en-GB" sz="3400" b="1" dirty="0">
                <a:solidFill>
                  <a:srgbClr val="33637C"/>
                </a:solidFill>
              </a:rPr>
              <a:t>See ETHICS 2</a:t>
            </a:r>
          </a:p>
          <a:p>
            <a:pPr>
              <a:lnSpc>
                <a:spcPct val="120000"/>
              </a:lnSpc>
            </a:pP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736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55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do we have ethical codes?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458652"/>
            <a:ext cx="7886700" cy="4404779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en-GB" sz="5600" dirty="0"/>
              <a:t>Medical experimentation in the Nazi concentration camps in World War II drew attention to the atrocities that were possible in the name of research</a:t>
            </a:r>
          </a:p>
          <a:p>
            <a:pPr>
              <a:lnSpc>
                <a:spcPct val="120000"/>
              </a:lnSpc>
            </a:pPr>
            <a:r>
              <a:rPr lang="en-GB" sz="5600" dirty="0"/>
              <a:t>The resulting trials led to the adoption of the Nuremburg Code (1949), and subsequently the Declaration of Helsinki (1964)</a:t>
            </a:r>
          </a:p>
          <a:p>
            <a:pPr>
              <a:lnSpc>
                <a:spcPct val="120000"/>
              </a:lnSpc>
            </a:pPr>
            <a:r>
              <a:rPr lang="en-GB" sz="5600" dirty="0"/>
              <a:t>These codes related to biomedical research and the main tenets were extended to social science research (which includes education research) following the Belmont Report (1979)</a:t>
            </a:r>
          </a:p>
          <a:p>
            <a:pPr>
              <a:lnSpc>
                <a:spcPct val="120000"/>
              </a:lnSpc>
            </a:pPr>
            <a:r>
              <a:rPr lang="en-GB" sz="5600" dirty="0"/>
              <a:t>There are three general principles: 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5600" dirty="0" smtClean="0"/>
              <a:t>Respect </a:t>
            </a:r>
            <a:r>
              <a:rPr lang="en-GB" sz="5600" dirty="0"/>
              <a:t>for persons </a:t>
            </a:r>
            <a:endParaRPr lang="en-GB" sz="5600" dirty="0" smtClean="0"/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5600" dirty="0" smtClean="0"/>
              <a:t>Beneficence</a:t>
            </a:r>
            <a:endParaRPr lang="en-GB" sz="5600" dirty="0"/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5600" dirty="0" smtClean="0"/>
              <a:t>Justice  </a:t>
            </a:r>
            <a:endParaRPr lang="en-GB" sz="5600" dirty="0"/>
          </a:p>
          <a:p>
            <a:pPr>
              <a:lnSpc>
                <a:spcPct val="120000"/>
              </a:lnSpc>
            </a:pPr>
            <a:r>
              <a:rPr lang="en-GB" sz="5600" i="1" dirty="0"/>
              <a:t>‘The principles emphasise the necessity of treating people as autonomous agents able to make their own decisions, ensuring a favourable balance between potential benefits and risks … and focusing attention on the needs of people who may be vulnerable’ </a:t>
            </a:r>
            <a:r>
              <a:rPr lang="en-GB" sz="5600" dirty="0"/>
              <a:t>(</a:t>
            </a:r>
            <a:r>
              <a:rPr lang="en-GB" sz="5600" dirty="0" smtClean="0"/>
              <a:t>McGinn, </a:t>
            </a:r>
            <a:r>
              <a:rPr lang="en-GB" sz="5600" dirty="0"/>
              <a:t>2015 p. 156)</a:t>
            </a:r>
          </a:p>
          <a:p>
            <a:pPr>
              <a:lnSpc>
                <a:spcPct val="120000"/>
              </a:lnSpc>
            </a:pPr>
            <a:r>
              <a:rPr lang="en-GB" sz="5600" dirty="0"/>
              <a:t>The requirement for ethics review panels for research was established in a review of the Declaration of Helsinki (</a:t>
            </a:r>
            <a:r>
              <a:rPr lang="en-GB" sz="5600" dirty="0" smtClean="0"/>
              <a:t>1975)</a:t>
            </a:r>
          </a:p>
          <a:p>
            <a:pPr>
              <a:lnSpc>
                <a:spcPct val="120000"/>
              </a:lnSpc>
            </a:pPr>
            <a:r>
              <a:rPr lang="en-GB" sz="5600" dirty="0"/>
              <a:t>T</a:t>
            </a:r>
            <a:r>
              <a:rPr lang="en-GB" sz="5600" dirty="0" smtClean="0"/>
              <a:t>his </a:t>
            </a:r>
            <a:r>
              <a:rPr lang="en-GB" sz="5600" dirty="0">
                <a:hlinkClick r:id="rId5"/>
              </a:rPr>
              <a:t>film</a:t>
            </a:r>
            <a:r>
              <a:rPr lang="en-GB" sz="5600" dirty="0"/>
              <a:t> is an introduction to ethics in social research  </a:t>
            </a:r>
          </a:p>
          <a:p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736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27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Are ‘ethics’ absolute?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89038" y="1518834"/>
            <a:ext cx="7886700" cy="4428026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en-GB" sz="3800" dirty="0" smtClean="0"/>
              <a:t>Ethical </a:t>
            </a:r>
            <a:r>
              <a:rPr lang="en-GB" sz="3800" dirty="0"/>
              <a:t>decisions are usually </a:t>
            </a:r>
            <a:r>
              <a:rPr lang="en-GB" sz="3800" i="1" dirty="0"/>
              <a:t>choices</a:t>
            </a:r>
            <a:r>
              <a:rPr lang="en-GB" sz="3800" dirty="0"/>
              <a:t> related to the balance between benefit and risk </a:t>
            </a:r>
          </a:p>
          <a:p>
            <a:pPr>
              <a:lnSpc>
                <a:spcPct val="120000"/>
              </a:lnSpc>
            </a:pPr>
            <a:r>
              <a:rPr lang="en-GB" sz="3800" dirty="0"/>
              <a:t>These choices are guided </a:t>
            </a:r>
            <a:r>
              <a:rPr lang="en-GB" sz="3800" dirty="0" smtClean="0"/>
              <a:t>by:</a:t>
            </a:r>
            <a:endParaRPr lang="en-GB" sz="3800" dirty="0"/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3800" dirty="0" smtClean="0"/>
              <a:t>Ethical </a:t>
            </a:r>
            <a:r>
              <a:rPr lang="en-GB" sz="3800" dirty="0"/>
              <a:t>guidelines 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3800" dirty="0" smtClean="0"/>
              <a:t>Ethics </a:t>
            </a:r>
            <a:r>
              <a:rPr lang="en-GB" sz="3800" dirty="0"/>
              <a:t>committees 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3800" dirty="0" smtClean="0"/>
              <a:t>Ethics </a:t>
            </a:r>
            <a:r>
              <a:rPr lang="en-GB" sz="3800" dirty="0"/>
              <a:t>approval processes  </a:t>
            </a:r>
            <a:endParaRPr lang="en-GB" sz="3800" dirty="0" smtClean="0"/>
          </a:p>
          <a:p>
            <a:pPr>
              <a:lnSpc>
                <a:spcPct val="120000"/>
              </a:lnSpc>
            </a:pPr>
            <a:r>
              <a:rPr lang="en-GB" sz="3800" dirty="0" smtClean="0"/>
              <a:t>Read </a:t>
            </a:r>
            <a:r>
              <a:rPr lang="en-GB" sz="3800" dirty="0"/>
              <a:t>the scenarios set out </a:t>
            </a:r>
            <a:r>
              <a:rPr lang="en-GB" sz="3800" b="1" dirty="0">
                <a:solidFill>
                  <a:srgbClr val="33637C"/>
                </a:solidFill>
              </a:rPr>
              <a:t>Resource </a:t>
            </a:r>
            <a:r>
              <a:rPr lang="en-GB" sz="3800" b="1" dirty="0" smtClean="0">
                <a:solidFill>
                  <a:srgbClr val="33637C"/>
                </a:solidFill>
              </a:rPr>
              <a:t>1. </a:t>
            </a:r>
            <a:r>
              <a:rPr lang="en-GB" sz="3800" dirty="0" smtClean="0"/>
              <a:t>These scenarios are taken from </a:t>
            </a:r>
            <a:r>
              <a:rPr lang="en-GB" sz="3800" dirty="0"/>
              <a:t>the BERA book: </a:t>
            </a:r>
            <a:r>
              <a:rPr lang="en-GB" sz="3800" i="1" dirty="0"/>
              <a:t>Ethics and Education </a:t>
            </a:r>
            <a:r>
              <a:rPr lang="en-GB" sz="3800" i="1" dirty="0" smtClean="0"/>
              <a:t>Research</a:t>
            </a:r>
            <a:r>
              <a:rPr lang="en-GB" sz="3800" dirty="0" smtClean="0"/>
              <a:t>. The scenarios are discussed in detail in the book, which gives detailed consideration of ethical issues such as: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3800" dirty="0" smtClean="0"/>
              <a:t>Consent 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3800" dirty="0" smtClean="0"/>
              <a:t>Identity and power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3800" dirty="0" smtClean="0"/>
              <a:t>Data analysis 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GB" sz="3800" dirty="0" smtClean="0"/>
              <a:t>Dissemination 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736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06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316</TotalTime>
  <Words>334</Words>
  <Application>Microsoft Office PowerPoint</Application>
  <PresentationFormat>On-screen Show (4:3)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Courier New</vt:lpstr>
      <vt:lpstr>Office Theme</vt:lpstr>
      <vt:lpstr>ETHICS 1</vt:lpstr>
      <vt:lpstr>What are ethics? </vt:lpstr>
      <vt:lpstr>Why do we have ethical codes?</vt:lpstr>
      <vt:lpstr>Are ‘ethics’ absolute?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Roles</dc:creator>
  <cp:lastModifiedBy>Michelle Roles</cp:lastModifiedBy>
  <cp:revision>47</cp:revision>
  <cp:lastPrinted>2018-10-02T13:28:26Z</cp:lastPrinted>
  <dcterms:created xsi:type="dcterms:W3CDTF">2018-09-10T08:11:32Z</dcterms:created>
  <dcterms:modified xsi:type="dcterms:W3CDTF">2018-10-23T15:01:26Z</dcterms:modified>
</cp:coreProperties>
</file>