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74" r:id="rId4"/>
    <p:sldId id="271" r:id="rId5"/>
    <p:sldId id="277" r:id="rId6"/>
    <p:sldId id="282" r:id="rId7"/>
    <p:sldId id="278" r:id="rId8"/>
    <p:sldId id="280" r:id="rId9"/>
    <p:sldId id="292" r:id="rId10"/>
    <p:sldId id="293" r:id="rId11"/>
    <p:sldId id="294" r:id="rId12"/>
    <p:sldId id="279" r:id="rId13"/>
    <p:sldId id="287" r:id="rId14"/>
    <p:sldId id="285" r:id="rId15"/>
    <p:sldId id="295" r:id="rId1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7" autoAdjust="0"/>
    <p:restoredTop sz="94660" autoAdjust="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56E8-69AC-42E5-8193-C949C9F27017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F8B594-B9AA-487B-B3EF-E434E0DDD0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0426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ED464-8132-4C49-BD78-3391F3ACDB28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312CF-EC0B-FC46-9CED-409BC9046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56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era.ac.uk/wp-content/uploads/2018/06/BERA-Ethical-Guidelines-for-Educational-Research_4thEdn_2018.pdf?noredirect=1" TargetMode="External"/><Relationship Id="rId5" Type="http://schemas.openxmlformats.org/officeDocument/2006/relationships/hyperlink" Target="https://www.ukdataservice.ac.uk/manage-data/legal-ethical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4" y="416142"/>
            <a:ext cx="2014552" cy="80633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 smtClean="0"/>
              <a:t>ETHICS 5</a:t>
            </a:r>
            <a:br>
              <a:rPr lang="en-GB" dirty="0" smtClean="0"/>
            </a:br>
            <a:endParaRPr lang="en-GB" sz="36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93013" y="3591036"/>
            <a:ext cx="6858000" cy="1655762"/>
          </a:xfrm>
        </p:spPr>
        <p:txBody>
          <a:bodyPr/>
          <a:lstStyle/>
          <a:p>
            <a:r>
              <a:rPr lang="en-GB" sz="3200" dirty="0" smtClean="0"/>
              <a:t>  Data Management</a:t>
            </a:r>
          </a:p>
          <a:p>
            <a:r>
              <a:rPr lang="en-GB" dirty="0" smtClean="0"/>
              <a:t>Ethical considerations for educational research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2455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remember</a:t>
            </a:r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39358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/>
              <a:t>Many studies do not need to collect any personal information at all.</a:t>
            </a:r>
          </a:p>
          <a:p>
            <a:r>
              <a:rPr lang="en-US" dirty="0"/>
              <a:t>However, anonymity is not necessarily the default position to take: </a:t>
            </a:r>
          </a:p>
          <a:p>
            <a:pPr lvl="1"/>
            <a:r>
              <a:rPr lang="en-US" dirty="0"/>
              <a:t>‘in some circumstances individual participants, or their guardians or responsible others, may want to specifically and willingly waive their right to confidentiality and anonymity: researchers should recognise participants’ rights to be identified in any publication of their original works or other inputs if they so wish’ </a:t>
            </a:r>
          </a:p>
          <a:p>
            <a:pPr marL="0" indent="0">
              <a:buNone/>
            </a:pPr>
            <a:r>
              <a:rPr lang="en-US" dirty="0"/>
              <a:t>(BERA, 2018:21).</a:t>
            </a:r>
          </a:p>
          <a:p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instance</a:t>
            </a:r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22425"/>
            <a:ext cx="7886700" cy="4351338"/>
          </a:xfrm>
        </p:spPr>
        <p:txBody>
          <a:bodyPr/>
          <a:lstStyle/>
          <a:p>
            <a:r>
              <a:rPr lang="en-US" dirty="0"/>
              <a:t>Your research might highlight some effective teaching strategies taking place in your school which you wish to disseminate in your cluster (or more widely). </a:t>
            </a:r>
          </a:p>
          <a:p>
            <a:r>
              <a:rPr lang="en-US" dirty="0"/>
              <a:t>In this case, you might decide to waive the right to keep the school </a:t>
            </a:r>
            <a:r>
              <a:rPr lang="en-US" dirty="0" smtClean="0"/>
              <a:t>name, or your specific year group </a:t>
            </a:r>
            <a:r>
              <a:rPr lang="en-US" dirty="0"/>
              <a:t>anonymous.</a:t>
            </a:r>
          </a:p>
          <a:p>
            <a:r>
              <a:rPr lang="en-US" dirty="0"/>
              <a:t>However, you may still decide to maintain the anonymity of individual teachers and pupils within the school.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Confidentiality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0933" y="1557867"/>
            <a:ext cx="8483599" cy="4619096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Confidentiality is usually maintained. This happens when the data collected can identify individuals in some way, for example if your are carrying out a case study of an individual pupil.</a:t>
            </a:r>
          </a:p>
          <a:p>
            <a:r>
              <a:rPr lang="en-US" sz="2400" dirty="0"/>
              <a:t>C</a:t>
            </a:r>
            <a:r>
              <a:rPr lang="en-US" sz="2400" dirty="0" smtClean="0"/>
              <a:t>onfidentiality means that only the investigator(s) or members of the research team can identify the responses of individuals.</a:t>
            </a:r>
          </a:p>
          <a:p>
            <a:r>
              <a:rPr lang="en-US" sz="2400" dirty="0" smtClean="0"/>
              <a:t>The researchers must make every effort to prevent anyone from outside of the study connecting individuals with their responses.</a:t>
            </a:r>
          </a:p>
          <a:p>
            <a:r>
              <a:rPr lang="en-US" sz="2400" dirty="0" smtClean="0"/>
              <a:t>Individuals who give consent to be identified (</a:t>
            </a:r>
            <a:r>
              <a:rPr lang="en-US" sz="2400" dirty="0" err="1" smtClean="0"/>
              <a:t>ie</a:t>
            </a:r>
            <a:r>
              <a:rPr lang="en-US" sz="2400" dirty="0" smtClean="0"/>
              <a:t> who waive their right to confidentiality) must be fully aware of who will be able to see their information, and the purposes of this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1" y="365126"/>
            <a:ext cx="8754532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Compliance: the General Data Protection Regulation (GDPR) and research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dirty="0" smtClean="0"/>
              <a:t>The core </a:t>
            </a:r>
            <a:r>
              <a:rPr lang="en-US" sz="2600" dirty="0"/>
              <a:t>principles of </a:t>
            </a:r>
            <a:r>
              <a:rPr lang="en-US" sz="2600" dirty="0" smtClean="0"/>
              <a:t>GDPR are the principles of ethical research data management:</a:t>
            </a:r>
            <a:endParaRPr lang="en-US" sz="2600" dirty="0"/>
          </a:p>
          <a:p>
            <a:r>
              <a:rPr lang="en-US" sz="2600" dirty="0" smtClean="0"/>
              <a:t>Collect </a:t>
            </a:r>
            <a:r>
              <a:rPr lang="en-US" sz="2600" dirty="0"/>
              <a:t>no more data than is necessary from an individual for the purpose for which it will be used; </a:t>
            </a:r>
          </a:p>
          <a:p>
            <a:r>
              <a:rPr lang="en-US" sz="2600" dirty="0" smtClean="0"/>
              <a:t>Obtain </a:t>
            </a:r>
            <a:r>
              <a:rPr lang="en-US" sz="2600" dirty="0"/>
              <a:t>personal data fairly from the individual by giving them notice of the </a:t>
            </a:r>
            <a:r>
              <a:rPr lang="en-US" sz="2600" dirty="0" smtClean="0"/>
              <a:t>collection, </a:t>
            </a:r>
            <a:r>
              <a:rPr lang="en-US" sz="2600" dirty="0"/>
              <a:t>and its specific purpose;</a:t>
            </a:r>
          </a:p>
          <a:p>
            <a:r>
              <a:rPr lang="en-US" sz="2600" dirty="0" smtClean="0"/>
              <a:t>Retain </a:t>
            </a:r>
            <a:r>
              <a:rPr lang="en-US" sz="2600" dirty="0"/>
              <a:t>the data for no longer than is necessary for that specified purpose;</a:t>
            </a:r>
          </a:p>
          <a:p>
            <a:r>
              <a:rPr lang="en-US" sz="2600" dirty="0" smtClean="0"/>
              <a:t>Keep </a:t>
            </a:r>
            <a:r>
              <a:rPr lang="en-US" sz="2600" dirty="0"/>
              <a:t>data safe and secure; </a:t>
            </a:r>
          </a:p>
          <a:p>
            <a:r>
              <a:rPr lang="en-US" sz="2600" dirty="0" smtClean="0"/>
              <a:t>Provide </a:t>
            </a:r>
            <a:r>
              <a:rPr lang="en-US" sz="2600" dirty="0"/>
              <a:t>an individual with a copy of his or her personal data if they request it.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3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Storing your research data</a:t>
            </a:r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22425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You must ensure that you store your research data securely.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For example, you may use electronic devices which have password protection and data encryption.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You may avoid using portable storage devices like USB sticks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Data should not be sent via email or other forms of media that can be hacked.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Hard copies of any records should be stored in secure premises.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All members of a research team should understand how to protect the data.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See BERA (2018: 25).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31" name="Picture 30" descr="image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8" y="5198532"/>
            <a:ext cx="1058333" cy="105833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3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out more</a:t>
            </a:r>
            <a:endParaRPr lang="en-US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49" y="1825625"/>
            <a:ext cx="8193617" cy="4351338"/>
          </a:xfrm>
        </p:spPr>
        <p:txBody>
          <a:bodyPr>
            <a:normAutofit/>
          </a:bodyPr>
          <a:lstStyle/>
          <a:p>
            <a:r>
              <a:rPr lang="en-US" sz="3200" dirty="0"/>
              <a:t>The UK Data Archive </a:t>
            </a:r>
            <a:r>
              <a:rPr lang="en-US" sz="3200" dirty="0">
                <a:solidFill>
                  <a:srgbClr val="000000"/>
                </a:solidFill>
              </a:rPr>
              <a:t>has a </a:t>
            </a:r>
            <a:r>
              <a:rPr lang="en-US" sz="3200" dirty="0" smtClean="0">
                <a:solidFill>
                  <a:srgbClr val="000000"/>
                </a:solidFill>
                <a:hlinkClick r:id="rId5"/>
              </a:rPr>
              <a:t>comprehensive guide</a:t>
            </a:r>
            <a:r>
              <a:rPr lang="en-US" sz="3200" dirty="0" smtClean="0">
                <a:solidFill>
                  <a:srgbClr val="000000"/>
                </a:solidFill>
              </a:rPr>
              <a:t> on </a:t>
            </a:r>
            <a:r>
              <a:rPr lang="en-US" sz="3200" dirty="0">
                <a:solidFill>
                  <a:srgbClr val="000000"/>
                </a:solidFill>
              </a:rPr>
              <a:t>consent, confidentiality and </a:t>
            </a:r>
            <a:r>
              <a:rPr lang="en-US" sz="3200" dirty="0" smtClean="0">
                <a:solidFill>
                  <a:srgbClr val="000000"/>
                </a:solidFill>
              </a:rPr>
              <a:t>ethics. </a:t>
            </a:r>
            <a:endParaRPr lang="en-US" sz="32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3200" dirty="0" smtClean="0">
              <a:solidFill>
                <a:srgbClr val="000000"/>
              </a:solidFill>
            </a:endParaRPr>
          </a:p>
          <a:p>
            <a:r>
              <a:rPr lang="en-US" sz="3200" dirty="0" smtClean="0">
                <a:solidFill>
                  <a:srgbClr val="000000"/>
                </a:solidFill>
              </a:rPr>
              <a:t>BERA </a:t>
            </a:r>
            <a:r>
              <a:rPr lang="en-US" sz="3200" dirty="0" smtClean="0">
                <a:solidFill>
                  <a:srgbClr val="000000"/>
                </a:solidFill>
              </a:rPr>
              <a:t>(2018) </a:t>
            </a:r>
            <a:r>
              <a:rPr lang="en-US" sz="3200" dirty="0" smtClean="0">
                <a:solidFill>
                  <a:srgbClr val="000000"/>
                </a:solidFill>
                <a:hlinkClick r:id="rId6"/>
              </a:rPr>
              <a:t>Ethical Guidelines for Educational </a:t>
            </a:r>
            <a:r>
              <a:rPr lang="en-US" sz="3200" dirty="0" smtClean="0">
                <a:solidFill>
                  <a:srgbClr val="000000"/>
                </a:solidFill>
                <a:hlinkClick r:id="rId6"/>
              </a:rPr>
              <a:t>Research</a:t>
            </a:r>
            <a:endParaRPr lang="en-US" sz="3200" dirty="0">
              <a:solidFill>
                <a:srgbClr val="00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7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Aims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presentation considers ethical issues surrounding the management of your research data.</a:t>
            </a:r>
          </a:p>
          <a:p>
            <a:r>
              <a:rPr lang="en-US" dirty="0" smtClean="0"/>
              <a:t>In particular it focuses on three important issues, anonymity, confidentiality and data storage.</a:t>
            </a:r>
          </a:p>
        </p:txBody>
      </p:sp>
      <p:pic>
        <p:nvPicPr>
          <p:cNvPr id="11" name="Picture 10" descr="Unknown-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99" y="4205237"/>
            <a:ext cx="2688167" cy="20135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37621" y="1252539"/>
            <a:ext cx="7886700" cy="2852737"/>
          </a:xfrm>
        </p:spPr>
        <p:txBody>
          <a:bodyPr/>
          <a:lstStyle/>
          <a:p>
            <a:r>
              <a:rPr lang="en-US" dirty="0" smtClean="0"/>
              <a:t>1. </a:t>
            </a:r>
            <a:r>
              <a:rPr lang="en-US" dirty="0"/>
              <a:t>T</a:t>
            </a:r>
            <a:r>
              <a:rPr lang="en-US" dirty="0" smtClean="0"/>
              <a:t>he ethical considerations of data management.</a:t>
            </a:r>
            <a:endParaRPr lang="en-US" dirty="0"/>
          </a:p>
        </p:txBody>
      </p:sp>
      <p:pic>
        <p:nvPicPr>
          <p:cNvPr id="23" name="Picture 22" descr="images-3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62" y="4385298"/>
            <a:ext cx="3696639" cy="135510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7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00063" y="964161"/>
            <a:ext cx="5374824" cy="461821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All research </a:t>
            </a:r>
            <a:r>
              <a:rPr lang="en-US" dirty="0"/>
              <a:t>and enquiry involves dealing with data.</a:t>
            </a:r>
          </a:p>
          <a:p>
            <a:r>
              <a:rPr lang="en-US" dirty="0"/>
              <a:t>This data can take many different forms </a:t>
            </a:r>
            <a:r>
              <a:rPr lang="en-US" dirty="0" err="1"/>
              <a:t>eg</a:t>
            </a:r>
            <a:r>
              <a:rPr lang="en-US" dirty="0"/>
              <a:t> </a:t>
            </a:r>
            <a:r>
              <a:rPr lang="en-US" dirty="0" smtClean="0"/>
              <a:t>the results </a:t>
            </a:r>
            <a:r>
              <a:rPr lang="en-US" dirty="0"/>
              <a:t>of surveys, observations or interviews.</a:t>
            </a:r>
          </a:p>
          <a:p>
            <a:r>
              <a:rPr lang="en-US" dirty="0"/>
              <a:t>Managing your research </a:t>
            </a:r>
            <a:r>
              <a:rPr lang="en-US" dirty="0" smtClean="0"/>
              <a:t>data in an ethical manner </a:t>
            </a:r>
            <a:r>
              <a:rPr lang="en-US" dirty="0"/>
              <a:t>is </a:t>
            </a:r>
            <a:r>
              <a:rPr lang="en-US" dirty="0" smtClean="0"/>
              <a:t>crucial to the </a:t>
            </a:r>
            <a:r>
              <a:rPr lang="en-US" dirty="0"/>
              <a:t>research process.</a:t>
            </a:r>
          </a:p>
          <a:p>
            <a:r>
              <a:rPr lang="en-US" dirty="0"/>
              <a:t>I</a:t>
            </a:r>
            <a:r>
              <a:rPr lang="en-US" dirty="0" smtClean="0"/>
              <a:t>n particular, ensuring </a:t>
            </a:r>
            <a:r>
              <a:rPr lang="en-US" dirty="0"/>
              <a:t>that you consider how best to </a:t>
            </a:r>
            <a:r>
              <a:rPr lang="en-US" b="1" dirty="0"/>
              <a:t>create, store, protect, share and preserve </a:t>
            </a:r>
            <a:r>
              <a:rPr lang="en-US" dirty="0"/>
              <a:t>your data is </a:t>
            </a:r>
            <a:r>
              <a:rPr lang="en-US" dirty="0" smtClean="0"/>
              <a:t>essential.</a:t>
            </a:r>
            <a:endParaRPr lang="en-US" dirty="0"/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9003" y="1447800"/>
            <a:ext cx="3723746" cy="362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2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6955" y="913873"/>
            <a:ext cx="7886700" cy="2852737"/>
          </a:xfrm>
        </p:spPr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Key considerations </a:t>
            </a:r>
            <a:endParaRPr lang="en-US" dirty="0"/>
          </a:p>
        </p:txBody>
      </p:sp>
      <p:pic>
        <p:nvPicPr>
          <p:cNvPr id="23" name="Picture 22" descr="images-3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687" y="4115817"/>
            <a:ext cx="4503829" cy="16509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Research practices must ensure that research data and records are: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338667" y="1825625"/>
            <a:ext cx="8805333" cy="4351338"/>
          </a:xfrm>
        </p:spPr>
        <p:txBody>
          <a:bodyPr>
            <a:normAutofit/>
          </a:bodyPr>
          <a:lstStyle/>
          <a:p>
            <a:r>
              <a:rPr lang="en-US" sz="2600" dirty="0" smtClean="0"/>
              <a:t>Accurate</a:t>
            </a:r>
            <a:r>
              <a:rPr lang="en-US" sz="2600" dirty="0"/>
              <a:t>, complete, authentic and </a:t>
            </a:r>
            <a:r>
              <a:rPr lang="en-US" sz="2600" dirty="0" smtClean="0"/>
              <a:t>reliable</a:t>
            </a:r>
            <a:endParaRPr lang="en-US" sz="2600" dirty="0"/>
          </a:p>
          <a:p>
            <a:r>
              <a:rPr lang="en-US" sz="2600" dirty="0"/>
              <a:t>Identifiable, retrievable, and </a:t>
            </a:r>
            <a:r>
              <a:rPr lang="en-US" sz="2600" dirty="0" smtClean="0"/>
              <a:t>accessible</a:t>
            </a:r>
            <a:endParaRPr lang="en-US" sz="2600" dirty="0"/>
          </a:p>
          <a:p>
            <a:r>
              <a:rPr lang="en-US" sz="2600" dirty="0"/>
              <a:t>Retained in a safe and secure manner</a:t>
            </a:r>
          </a:p>
          <a:p>
            <a:r>
              <a:rPr lang="en-US" sz="2600" dirty="0"/>
              <a:t>Retained in a manner that is compliant with legal </a:t>
            </a:r>
            <a:r>
              <a:rPr lang="en-US" sz="2600" dirty="0" smtClean="0"/>
              <a:t>obligations</a:t>
            </a:r>
            <a:endParaRPr lang="en-US" sz="2600" dirty="0"/>
          </a:p>
          <a:p>
            <a:r>
              <a:rPr lang="en-US" sz="2600" dirty="0"/>
              <a:t>Available to others in line with appropriate ethical, data sharing and open access </a:t>
            </a:r>
            <a:r>
              <a:rPr lang="en-US" sz="2600" dirty="0" smtClean="0"/>
              <a:t>principles</a:t>
            </a:r>
            <a:endParaRPr lang="en-US" sz="2600" dirty="0"/>
          </a:p>
          <a:p>
            <a:r>
              <a:rPr lang="en-US" sz="2600" dirty="0"/>
              <a:t>Commensurate with the legitimate interests and protection of human participants of research data</a:t>
            </a:r>
            <a:r>
              <a:rPr lang="en-US" sz="2600" dirty="0" smtClean="0"/>
              <a:t>.</a:t>
            </a:r>
          </a:p>
          <a:p>
            <a:pPr marL="0" indent="0">
              <a:buNone/>
            </a:pPr>
            <a:r>
              <a:rPr lang="en-US" sz="2600" dirty="0" smtClean="0"/>
              <a:t>(UWTSD Research Data </a:t>
            </a:r>
            <a:r>
              <a:rPr lang="en-US" sz="2600" dirty="0"/>
              <a:t>M</a:t>
            </a:r>
            <a:r>
              <a:rPr lang="en-US" sz="2600" dirty="0" smtClean="0"/>
              <a:t>anagement statement, 2018)</a:t>
            </a:r>
            <a:endParaRPr lang="en-US" sz="2600" dirty="0"/>
          </a:p>
          <a:p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Anonymity and confidentiality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8095" y="1915936"/>
            <a:ext cx="7886700" cy="365513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‘The </a:t>
            </a:r>
            <a:r>
              <a:rPr lang="en-US" dirty="0"/>
              <a:t>confidential and anonymous treatment of participants’ data is considered the norm for the conduct of </a:t>
            </a:r>
            <a:r>
              <a:rPr lang="en-US" dirty="0" smtClean="0"/>
              <a:t>research’ (BERA, 2018:21)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participants in your research have the right </a:t>
            </a:r>
            <a:r>
              <a:rPr lang="en-US" dirty="0"/>
              <a:t>to </a:t>
            </a:r>
            <a:r>
              <a:rPr lang="en-US" dirty="0" smtClean="0"/>
              <a:t>privacy.</a:t>
            </a:r>
          </a:p>
          <a:p>
            <a:r>
              <a:rPr lang="en-US" dirty="0" smtClean="0"/>
              <a:t>This is achieved through ensuring you manage your research data with confidentiality </a:t>
            </a:r>
            <a:r>
              <a:rPr lang="en-US" dirty="0"/>
              <a:t>and </a:t>
            </a:r>
            <a:r>
              <a:rPr lang="en-US" dirty="0" smtClean="0"/>
              <a:t>anonymity in mind.</a:t>
            </a: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195792"/>
            <a:ext cx="7886700" cy="1325563"/>
          </a:xfrm>
        </p:spPr>
        <p:txBody>
          <a:bodyPr/>
          <a:lstStyle/>
          <a:p>
            <a:r>
              <a:rPr lang="en-US" dirty="0" smtClean="0"/>
              <a:t>Anonymity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5100" y="1456267"/>
            <a:ext cx="8699499" cy="5008563"/>
          </a:xfrm>
        </p:spPr>
        <p:txBody>
          <a:bodyPr>
            <a:normAutofit/>
          </a:bodyPr>
          <a:lstStyle/>
          <a:p>
            <a:r>
              <a:rPr lang="en-US" dirty="0" smtClean="0"/>
              <a:t>Being able to share your research is important. However, ethically we must protect our participants. </a:t>
            </a:r>
          </a:p>
          <a:p>
            <a:r>
              <a:rPr lang="en-US" dirty="0" smtClean="0"/>
              <a:t>Anonymity </a:t>
            </a:r>
            <a:r>
              <a:rPr lang="en-US" dirty="0"/>
              <a:t>is a valuable </a:t>
            </a:r>
            <a:r>
              <a:rPr lang="en-US" dirty="0" smtClean="0"/>
              <a:t>tool in allowing us to do this.</a:t>
            </a:r>
          </a:p>
          <a:p>
            <a:r>
              <a:rPr lang="en-US" dirty="0" smtClean="0"/>
              <a:t>Maintaining anonymity means that you do not collect identifying information (such as name, address) for your participants.</a:t>
            </a:r>
          </a:p>
          <a:p>
            <a:r>
              <a:rPr lang="en-US" dirty="0" smtClean="0"/>
              <a:t>Or, if your study requires this type of information as part of the research design, the data is stored so that individual responses cannot be linked directly to individuals.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195792"/>
            <a:ext cx="7886700" cy="1325563"/>
          </a:xfrm>
        </p:spPr>
        <p:txBody>
          <a:bodyPr/>
          <a:lstStyle/>
          <a:p>
            <a:r>
              <a:rPr lang="en-US" dirty="0"/>
              <a:t>How can you anonymise data?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5100" y="1456267"/>
            <a:ext cx="8699499" cy="5008563"/>
          </a:xfrm>
        </p:spPr>
        <p:txBody>
          <a:bodyPr>
            <a:normAutofit/>
          </a:bodyPr>
          <a:lstStyle/>
          <a:p>
            <a:r>
              <a:rPr lang="en-US" dirty="0"/>
              <a:t>The process of anonymising data requires that identifiers are changed in some way.</a:t>
            </a:r>
          </a:p>
          <a:p>
            <a:r>
              <a:rPr lang="en-US" dirty="0"/>
              <a:t> This might mean identifying information is removed, substituted, distorted, generalised or aggregated.</a:t>
            </a:r>
          </a:p>
          <a:p>
            <a:r>
              <a:rPr lang="en-US" dirty="0"/>
              <a:t>Remember that a person's identity can be disclosed from: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Direct identifiers</a:t>
            </a:r>
            <a:r>
              <a:rPr lang="en-US" dirty="0"/>
              <a:t> such as names, postcode information or pictures.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b="1" dirty="0"/>
              <a:t>Indirect identifiers</a:t>
            </a:r>
            <a:r>
              <a:rPr lang="en-US" dirty="0"/>
              <a:t> which, when linked with other available information, could identify someone, for example information on workplace, occupation, salary or age.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7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6918</TotalTime>
  <Words>881</Words>
  <Application>Microsoft Office PowerPoint</Application>
  <PresentationFormat>On-screen Show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Office Theme</vt:lpstr>
      <vt:lpstr>ETHICS 5 </vt:lpstr>
      <vt:lpstr>Aims </vt:lpstr>
      <vt:lpstr>1. The ethical considerations of data management.</vt:lpstr>
      <vt:lpstr>PowerPoint Presentation</vt:lpstr>
      <vt:lpstr>2. Key considerations </vt:lpstr>
      <vt:lpstr>Research practices must ensure that research data and records are:</vt:lpstr>
      <vt:lpstr>Anonymity and confidentiality</vt:lpstr>
      <vt:lpstr>Anonymity</vt:lpstr>
      <vt:lpstr>How can you anonymise data?</vt:lpstr>
      <vt:lpstr>But remember</vt:lpstr>
      <vt:lpstr>For instance</vt:lpstr>
      <vt:lpstr>Confidentiality </vt:lpstr>
      <vt:lpstr>Compliance: the General Data Protection Regulation (GDPR) and research</vt:lpstr>
      <vt:lpstr>Storing your research data</vt:lpstr>
      <vt:lpstr>Find out more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65</cp:revision>
  <cp:lastPrinted>2018-10-23T12:36:38Z</cp:lastPrinted>
  <dcterms:created xsi:type="dcterms:W3CDTF">2018-09-10T08:11:32Z</dcterms:created>
  <dcterms:modified xsi:type="dcterms:W3CDTF">2018-10-23T14:52:28Z</dcterms:modified>
</cp:coreProperties>
</file>