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73" r:id="rId4"/>
    <p:sldId id="274" r:id="rId5"/>
    <p:sldId id="275" r:id="rId6"/>
    <p:sldId id="276" r:id="rId7"/>
    <p:sldId id="277" r:id="rId8"/>
    <p:sldId id="278" r:id="rId9"/>
    <p:sldId id="279" r:id="rId10"/>
    <p:sldId id="280" r:id="rId11"/>
    <p:sldId id="281" r:id="rId12"/>
    <p:sldId id="260"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37C"/>
    <a:srgbClr val="1B456B"/>
    <a:srgbClr val="9DC3E6"/>
    <a:srgbClr val="9AB3C0"/>
    <a:srgbClr val="A6A6A6"/>
    <a:srgbClr val="2D72B1"/>
    <a:srgbClr val="8AB8E2"/>
    <a:srgbClr val="2661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01" d="100"/>
          <a:sy n="101" d="100"/>
        </p:scale>
        <p:origin x="126"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154829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2206805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2750429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3634094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3161200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948453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88A01D-E04F-4138-BA1E-23A5E448888B}" type="datetimeFigureOut">
              <a:rPr lang="en-GB" smtClean="0"/>
              <a:t>23/10/2018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82860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E88A01D-E04F-4138-BA1E-23A5E448888B}" type="datetimeFigureOut">
              <a:rPr lang="en-GB" smtClean="0"/>
              <a:t>23/10/2018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269423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88A01D-E04F-4138-BA1E-23A5E448888B}" type="datetimeFigureOut">
              <a:rPr lang="en-GB" smtClean="0"/>
              <a:t>23/10/2018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989202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796903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78848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88A01D-E04F-4138-BA1E-23A5E448888B}" type="datetimeFigureOut">
              <a:rPr lang="en-GB" smtClean="0"/>
              <a:t>23/10/2018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9D9F00-FE58-404A-A387-DF761DD37B2B}" type="slidenum">
              <a:rPr lang="en-GB" smtClean="0"/>
              <a:t>‹#›</a:t>
            </a:fld>
            <a:endParaRPr lang="en-GB"/>
          </a:p>
        </p:txBody>
      </p:sp>
    </p:spTree>
    <p:extLst>
      <p:ext uri="{BB962C8B-B14F-4D97-AF65-F5344CB8AC3E}">
        <p14:creationId xmlns:p14="http://schemas.microsoft.com/office/powerpoint/2010/main" val="774063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523" y="411284"/>
            <a:ext cx="2014552" cy="806333"/>
          </a:xfrm>
          <a:prstGeom prst="rect">
            <a:avLst/>
          </a:prstGeom>
        </p:spPr>
      </p:pic>
      <p:pic>
        <p:nvPicPr>
          <p:cNvPr id="24" name="Picture 23"/>
          <p:cNvPicPr>
            <a:picLocks noChangeAspect="1"/>
          </p:cNvPicPr>
          <p:nvPr/>
        </p:nvPicPr>
        <p:blipFill rotWithShape="1">
          <a:blip r:embed="rId3" cstate="print">
            <a:extLst>
              <a:ext uri="{28A0092B-C50C-407E-A947-70E740481C1C}">
                <a14:useLocalDpi xmlns:a14="http://schemas.microsoft.com/office/drawing/2010/main" val="0"/>
              </a:ext>
            </a:extLst>
          </a:blip>
          <a:srcRect l="3324" t="2291" r="3201" b="3430"/>
          <a:stretch/>
        </p:blipFill>
        <p:spPr>
          <a:xfrm>
            <a:off x="7825012" y="280798"/>
            <a:ext cx="1328513" cy="1313223"/>
          </a:xfrm>
          <a:prstGeom prst="rect">
            <a:avLst/>
          </a:prstGeom>
          <a:solidFill>
            <a:srgbClr val="33637C"/>
          </a:solidFill>
          <a:ln>
            <a:noFill/>
          </a:ln>
        </p:spPr>
      </p:pic>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smtClean="0"/>
                <a:t>www.cga.cymru  www.ewc.wales	       @ewc_cga</a:t>
              </a:r>
              <a:endParaRPr lang="en-GB" sz="1600" dirty="0"/>
            </a:p>
          </p:txBody>
        </p:sp>
      </p:grpSp>
      <p:sp>
        <p:nvSpPr>
          <p:cNvPr id="3" name="Title 2"/>
          <p:cNvSpPr>
            <a:spLocks noGrp="1"/>
          </p:cNvSpPr>
          <p:nvPr>
            <p:ph type="ctrTitle"/>
          </p:nvPr>
        </p:nvSpPr>
        <p:spPr>
          <a:xfrm>
            <a:off x="716868" y="1528797"/>
            <a:ext cx="7772400" cy="2387600"/>
          </a:xfrm>
        </p:spPr>
        <p:txBody>
          <a:bodyPr/>
          <a:lstStyle/>
          <a:p>
            <a:r>
              <a:rPr lang="en-GB" dirty="0"/>
              <a:t>ETHICS 4</a:t>
            </a:r>
          </a:p>
        </p:txBody>
      </p:sp>
      <p:sp>
        <p:nvSpPr>
          <p:cNvPr id="6" name="Subtitle 5"/>
          <p:cNvSpPr>
            <a:spLocks noGrp="1"/>
          </p:cNvSpPr>
          <p:nvPr>
            <p:ph type="subTitle" idx="1"/>
          </p:nvPr>
        </p:nvSpPr>
        <p:spPr>
          <a:xfrm>
            <a:off x="1158639" y="4046881"/>
            <a:ext cx="6858000" cy="1655762"/>
          </a:xfrm>
        </p:spPr>
        <p:txBody>
          <a:bodyPr/>
          <a:lstStyle/>
          <a:p>
            <a:r>
              <a:rPr lang="en-GB" dirty="0"/>
              <a:t>Consent and Assent </a:t>
            </a:r>
          </a:p>
          <a:p>
            <a:endParaRPr lang="en-GB" dirty="0"/>
          </a:p>
        </p:txBody>
      </p:sp>
      <p:pic>
        <p:nvPicPr>
          <p:cNvPr id="11" name="Picture 10"/>
          <p:cNvPicPr>
            <a:picLocks noChangeAspect="1"/>
          </p:cNvPicPr>
          <p:nvPr/>
        </p:nvPicPr>
        <p:blipFill>
          <a:blip r:embed="rId4"/>
          <a:stretch>
            <a:fillRect/>
          </a:stretch>
        </p:blipFill>
        <p:spPr>
          <a:xfrm>
            <a:off x="2441980" y="310384"/>
            <a:ext cx="4062718" cy="969278"/>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68262" y="6547387"/>
            <a:ext cx="340426" cy="340426"/>
          </a:xfrm>
          <a:prstGeom prst="rect">
            <a:avLst/>
          </a:prstGeom>
        </p:spPr>
      </p:pic>
    </p:spTree>
    <p:extLst>
      <p:ext uri="{BB962C8B-B14F-4D97-AF65-F5344CB8AC3E}">
        <p14:creationId xmlns:p14="http://schemas.microsoft.com/office/powerpoint/2010/main" val="2966226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Example</a:t>
            </a:r>
          </a:p>
        </p:txBody>
      </p:sp>
      <p:sp>
        <p:nvSpPr>
          <p:cNvPr id="4" name="Content Placeholder 3"/>
          <p:cNvSpPr>
            <a:spLocks noGrp="1"/>
          </p:cNvSpPr>
          <p:nvPr>
            <p:ph idx="1"/>
          </p:nvPr>
        </p:nvSpPr>
        <p:spPr>
          <a:xfrm>
            <a:off x="628650" y="1381495"/>
            <a:ext cx="7886700" cy="4565365"/>
          </a:xfrm>
        </p:spPr>
        <p:txBody>
          <a:bodyPr>
            <a:normAutofit fontScale="77500" lnSpcReduction="20000"/>
          </a:bodyPr>
          <a:lstStyle/>
          <a:p>
            <a:pPr>
              <a:lnSpc>
                <a:spcPct val="120000"/>
              </a:lnSpc>
            </a:pPr>
            <a:r>
              <a:rPr lang="en-GB" dirty="0" smtClean="0"/>
              <a:t>Llinos is </a:t>
            </a:r>
            <a:r>
              <a:rPr lang="en-GB" dirty="0"/>
              <a:t>researching the extent to which </a:t>
            </a:r>
            <a:r>
              <a:rPr lang="en-GB" dirty="0" smtClean="0"/>
              <a:t>the Nursery </a:t>
            </a:r>
            <a:r>
              <a:rPr lang="en-GB" dirty="0"/>
              <a:t>children choose a variety of playful activities over the period of a </a:t>
            </a:r>
            <a:r>
              <a:rPr lang="en-GB" dirty="0" smtClean="0"/>
              <a:t>session, or tend towards the same ones. She has decided </a:t>
            </a:r>
            <a:r>
              <a:rPr lang="en-GB" dirty="0"/>
              <a:t>that video-recording three sessions and tracking children’s movements between play choices and time spent at each choice will provide </a:t>
            </a:r>
            <a:r>
              <a:rPr lang="en-GB" dirty="0" smtClean="0"/>
              <a:t>her </a:t>
            </a:r>
            <a:r>
              <a:rPr lang="en-GB" dirty="0"/>
              <a:t>with some useful data.  </a:t>
            </a:r>
          </a:p>
          <a:p>
            <a:pPr>
              <a:lnSpc>
                <a:spcPct val="120000"/>
              </a:lnSpc>
            </a:pPr>
            <a:r>
              <a:rPr lang="en-GB" dirty="0"/>
              <a:t>How </a:t>
            </a:r>
            <a:r>
              <a:rPr lang="en-GB" dirty="0" smtClean="0"/>
              <a:t>might Llinos:</a:t>
            </a:r>
          </a:p>
          <a:p>
            <a:pPr lvl="1">
              <a:lnSpc>
                <a:spcPct val="120000"/>
              </a:lnSpc>
              <a:buFont typeface="Courier New" panose="02070309020205020404" pitchFamily="49" charset="0"/>
              <a:buChar char="o"/>
            </a:pPr>
            <a:r>
              <a:rPr lang="en-GB" dirty="0"/>
              <a:t>i</a:t>
            </a:r>
            <a:r>
              <a:rPr lang="en-GB" dirty="0" smtClean="0"/>
              <a:t>nform </a:t>
            </a:r>
            <a:r>
              <a:rPr lang="en-GB" dirty="0"/>
              <a:t>the children about what </a:t>
            </a:r>
            <a:r>
              <a:rPr lang="en-GB" dirty="0" smtClean="0"/>
              <a:t>she is planning to do?</a:t>
            </a:r>
            <a:endParaRPr lang="en-GB" dirty="0"/>
          </a:p>
          <a:p>
            <a:pPr lvl="1">
              <a:lnSpc>
                <a:spcPct val="120000"/>
              </a:lnSpc>
              <a:buFont typeface="Courier New" panose="02070309020205020404" pitchFamily="49" charset="0"/>
              <a:buChar char="o"/>
            </a:pPr>
            <a:r>
              <a:rPr lang="en-GB" dirty="0"/>
              <a:t>d</a:t>
            </a:r>
            <a:r>
              <a:rPr lang="en-GB" dirty="0" smtClean="0"/>
              <a:t>ecide whether children can opt </a:t>
            </a:r>
            <a:r>
              <a:rPr lang="en-GB" dirty="0"/>
              <a:t>out of the video? If so, how </a:t>
            </a:r>
            <a:r>
              <a:rPr lang="en-GB" dirty="0" smtClean="0"/>
              <a:t>does she </a:t>
            </a:r>
            <a:r>
              <a:rPr lang="en-GB" dirty="0"/>
              <a:t>secure this option?</a:t>
            </a:r>
          </a:p>
          <a:p>
            <a:pPr lvl="1">
              <a:lnSpc>
                <a:spcPct val="120000"/>
              </a:lnSpc>
              <a:buFont typeface="Courier New" panose="02070309020205020404" pitchFamily="49" charset="0"/>
              <a:buChar char="o"/>
            </a:pPr>
            <a:r>
              <a:rPr lang="en-GB" dirty="0" smtClean="0"/>
              <a:t>seek </a:t>
            </a:r>
            <a:r>
              <a:rPr lang="en-GB" dirty="0"/>
              <a:t>children’s assent to have their play choices tracked to help </a:t>
            </a:r>
            <a:r>
              <a:rPr lang="en-GB" dirty="0" smtClean="0"/>
              <a:t>her research?</a:t>
            </a:r>
          </a:p>
          <a:p>
            <a:pPr lvl="1">
              <a:lnSpc>
                <a:spcPct val="120000"/>
              </a:lnSpc>
              <a:buFont typeface="Courier New" panose="02070309020205020404" pitchFamily="49" charset="0"/>
              <a:buChar char="o"/>
            </a:pPr>
            <a:r>
              <a:rPr lang="en-GB" dirty="0" smtClean="0"/>
              <a:t>secure </a:t>
            </a:r>
            <a:r>
              <a:rPr lang="en-GB" dirty="0"/>
              <a:t>ongoing assent </a:t>
            </a:r>
            <a:r>
              <a:rPr lang="en-GB" dirty="0" smtClean="0"/>
              <a:t>from the children to </a:t>
            </a:r>
            <a:r>
              <a:rPr lang="en-GB" dirty="0"/>
              <a:t>be involved?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654263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smtClean="0"/>
              <a:t>Illustration…assent </a:t>
            </a:r>
            <a:r>
              <a:rPr lang="en-GB" dirty="0"/>
              <a:t>from young children </a:t>
            </a:r>
          </a:p>
        </p:txBody>
      </p:sp>
      <p:sp>
        <p:nvSpPr>
          <p:cNvPr id="4" name="Content Placeholder 3"/>
          <p:cNvSpPr>
            <a:spLocks noGrp="1"/>
          </p:cNvSpPr>
          <p:nvPr>
            <p:ph sz="half" idx="1"/>
          </p:nvPr>
        </p:nvSpPr>
        <p:spPr>
          <a:xfrm>
            <a:off x="238125" y="1621266"/>
            <a:ext cx="4485015" cy="4351338"/>
          </a:xfrm>
        </p:spPr>
        <p:txBody>
          <a:bodyPr>
            <a:normAutofit fontScale="32500" lnSpcReduction="20000"/>
          </a:bodyPr>
          <a:lstStyle/>
          <a:p>
            <a:pPr>
              <a:lnSpc>
                <a:spcPct val="120000"/>
              </a:lnSpc>
            </a:pPr>
            <a:r>
              <a:rPr lang="en-GB" sz="4600" dirty="0"/>
              <a:t>Some researchers use different coloured badges, stickers or bands for children to wear to show if they are happy to be observed </a:t>
            </a:r>
          </a:p>
          <a:p>
            <a:pPr>
              <a:lnSpc>
                <a:spcPct val="120000"/>
              </a:lnSpc>
            </a:pPr>
            <a:r>
              <a:rPr lang="en-GB" sz="4600" dirty="0"/>
              <a:t>After explaining that there is a video recording of the Nursery session that will be watched later, children can choose yellow or green badges, stickers or bands to indicate if they are happy for their teachers to watch them later on the video. </a:t>
            </a:r>
            <a:r>
              <a:rPr lang="en-GB" sz="4600" dirty="0" smtClean="0"/>
              <a:t>(They can’t, in this case, choose not to be videoed). </a:t>
            </a:r>
            <a:endParaRPr lang="en-GB" sz="4600" dirty="0"/>
          </a:p>
          <a:p>
            <a:pPr>
              <a:lnSpc>
                <a:spcPct val="120000"/>
              </a:lnSpc>
            </a:pPr>
            <a:r>
              <a:rPr lang="en-GB" sz="4600" dirty="0"/>
              <a:t>Children have access to the badges, stickers or bands throughout the session so can change their minds at any point.</a:t>
            </a:r>
          </a:p>
          <a:p>
            <a:pPr>
              <a:lnSpc>
                <a:spcPct val="120000"/>
              </a:lnSpc>
            </a:pPr>
            <a:r>
              <a:rPr lang="en-GB" sz="4600" dirty="0"/>
              <a:t>Researchers using these assent methods for the first time are often surprised at how most children are fully able to make such choices in a purposeful manner. </a:t>
            </a:r>
          </a:p>
          <a:p>
            <a:pPr marL="0" indent="0">
              <a:buNone/>
            </a:pPr>
            <a:endParaRPr lang="en-GB" dirty="0">
              <a:solidFill>
                <a:srgbClr val="FF0000"/>
              </a:solidFill>
            </a:endParaRPr>
          </a:p>
          <a:p>
            <a:endParaRPr lang="en-GB" dirty="0"/>
          </a:p>
        </p:txBody>
      </p:sp>
      <p:pic>
        <p:nvPicPr>
          <p:cNvPr id="13" name="Picture 12"/>
          <p:cNvPicPr>
            <a:picLocks noChangeAspect="1"/>
          </p:cNvPicPr>
          <p:nvPr/>
        </p:nvPicPr>
        <p:blipFill>
          <a:blip r:embed="rId5"/>
          <a:stretch>
            <a:fillRect/>
          </a:stretch>
        </p:blipFill>
        <p:spPr>
          <a:xfrm>
            <a:off x="7010400" y="1745587"/>
            <a:ext cx="2133600" cy="2133600"/>
          </a:xfrm>
          <a:prstGeom prst="rect">
            <a:avLst/>
          </a:prstGeom>
        </p:spPr>
      </p:pic>
      <p:pic>
        <p:nvPicPr>
          <p:cNvPr id="24" name="Picture 23"/>
          <p:cNvPicPr>
            <a:picLocks noChangeAspect="1"/>
          </p:cNvPicPr>
          <p:nvPr/>
        </p:nvPicPr>
        <p:blipFill>
          <a:blip r:embed="rId6"/>
          <a:stretch>
            <a:fillRect/>
          </a:stretch>
        </p:blipFill>
        <p:spPr>
          <a:xfrm>
            <a:off x="4809466" y="3895542"/>
            <a:ext cx="2305050" cy="1981200"/>
          </a:xfrm>
          <a:prstGeom prst="rect">
            <a:avLst/>
          </a:prstGeom>
        </p:spPr>
      </p:pic>
      <p:pic>
        <p:nvPicPr>
          <p:cNvPr id="25" name="Picture 24"/>
          <p:cNvPicPr>
            <a:picLocks noChangeAspect="1"/>
          </p:cNvPicPr>
          <p:nvPr/>
        </p:nvPicPr>
        <p:blipFill rotWithShape="1">
          <a:blip r:embed="rId7"/>
          <a:srcRect l="13695" b="9690"/>
          <a:stretch/>
        </p:blipFill>
        <p:spPr>
          <a:xfrm>
            <a:off x="4689788" y="1775015"/>
            <a:ext cx="2270412" cy="1779537"/>
          </a:xfrm>
          <a:prstGeom prst="rect">
            <a:avLst/>
          </a:prstGeom>
        </p:spPr>
      </p:pic>
      <p:pic>
        <p:nvPicPr>
          <p:cNvPr id="26" name="Picture 25"/>
          <p:cNvPicPr>
            <a:picLocks noChangeAspect="1"/>
          </p:cNvPicPr>
          <p:nvPr/>
        </p:nvPicPr>
        <p:blipFill>
          <a:blip r:embed="rId8"/>
          <a:stretch>
            <a:fillRect/>
          </a:stretch>
        </p:blipFill>
        <p:spPr>
          <a:xfrm>
            <a:off x="7140991" y="4080309"/>
            <a:ext cx="1922545" cy="1611666"/>
          </a:xfrm>
          <a:prstGeom prst="rect">
            <a:avLst/>
          </a:prstGeom>
        </p:spPr>
      </p:pic>
      <p:pic>
        <p:nvPicPr>
          <p:cNvPr id="23" name="Picture 2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260171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Your colleagues</a:t>
            </a:r>
          </a:p>
        </p:txBody>
      </p:sp>
      <p:sp>
        <p:nvSpPr>
          <p:cNvPr id="4" name="Content Placeholder 3"/>
          <p:cNvSpPr>
            <a:spLocks noGrp="1"/>
          </p:cNvSpPr>
          <p:nvPr>
            <p:ph idx="1"/>
          </p:nvPr>
        </p:nvSpPr>
        <p:spPr>
          <a:xfrm>
            <a:off x="628650" y="1690689"/>
            <a:ext cx="7886700" cy="4351338"/>
          </a:xfrm>
        </p:spPr>
        <p:txBody>
          <a:bodyPr/>
          <a:lstStyle/>
          <a:p>
            <a:pPr>
              <a:lnSpc>
                <a:spcPct val="100000"/>
              </a:lnSpc>
            </a:pPr>
            <a:r>
              <a:rPr lang="en-GB" dirty="0"/>
              <a:t>Securing voluntary informed consent and the right to withdraw with colleagues can require researchers to think carefully about reassuring them that there are absolutely no repercussions if they choose to decline to take part or withdraw from a piece of research.</a:t>
            </a:r>
          </a:p>
          <a:p>
            <a:pPr>
              <a:lnSpc>
                <a:spcPct val="100000"/>
              </a:lnSpc>
            </a:pPr>
            <a:endParaRPr lang="en-GB" dirty="0"/>
          </a:p>
          <a:p>
            <a:pPr>
              <a:lnSpc>
                <a:spcPct val="100000"/>
              </a:lnSpc>
            </a:pPr>
            <a:r>
              <a:rPr lang="en-GB" dirty="0"/>
              <a:t>Where the researcher is a senior colleague this may be especially sensitive.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372963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Voluntary informed consent </a:t>
            </a:r>
          </a:p>
        </p:txBody>
      </p:sp>
      <p:sp>
        <p:nvSpPr>
          <p:cNvPr id="4" name="Content Placeholder 3"/>
          <p:cNvSpPr>
            <a:spLocks noGrp="1"/>
          </p:cNvSpPr>
          <p:nvPr>
            <p:ph idx="1"/>
          </p:nvPr>
        </p:nvSpPr>
        <p:spPr>
          <a:xfrm>
            <a:off x="628650" y="1580405"/>
            <a:ext cx="7886700" cy="4351338"/>
          </a:xfrm>
        </p:spPr>
        <p:txBody>
          <a:bodyPr>
            <a:normAutofit fontScale="92500"/>
          </a:bodyPr>
          <a:lstStyle/>
          <a:p>
            <a:r>
              <a:rPr lang="en-GB" dirty="0"/>
              <a:t>This is a fundamental tenet of ethical behaviour in </a:t>
            </a:r>
            <a:r>
              <a:rPr lang="en-GB" dirty="0" smtClean="0"/>
              <a:t>research.</a:t>
            </a:r>
            <a:endParaRPr lang="en-GB" dirty="0"/>
          </a:p>
          <a:p>
            <a:r>
              <a:rPr lang="en-GB" dirty="0"/>
              <a:t>‘</a:t>
            </a:r>
            <a:r>
              <a:rPr lang="en-GB" i="1" dirty="0"/>
              <a:t>It is normally expected that participants’ voluntary informed consent to be involved in a study will be obtained at the start of the study, and that the researchers will remain sensitive and open to the possibility that participants may wish, for any reason and at any time, to withdraw their consent</a:t>
            </a:r>
            <a:r>
              <a:rPr lang="en-GB" dirty="0"/>
              <a:t>’ (p.9).</a:t>
            </a:r>
          </a:p>
          <a:p>
            <a:r>
              <a:rPr lang="en-GB" dirty="0"/>
              <a:t>‘</a:t>
            </a:r>
            <a:r>
              <a:rPr lang="en-GB" i="1" dirty="0"/>
              <a:t>Researchers should do everything they can to ensure that all potential participants understand, as well as they can what is involved in a study</a:t>
            </a:r>
            <a:r>
              <a:rPr lang="en-GB" dirty="0"/>
              <a:t>’ (p.9).</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1787" y="3258787"/>
            <a:ext cx="340426" cy="340426"/>
          </a:xfrm>
          <a:prstGeom prst="rect">
            <a:avLst/>
          </a:prstGeom>
        </p:spPr>
      </p:pic>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1808551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Consent in school settings </a:t>
            </a:r>
          </a:p>
        </p:txBody>
      </p:sp>
      <p:sp>
        <p:nvSpPr>
          <p:cNvPr id="4" name="Content Placeholder 3"/>
          <p:cNvSpPr>
            <a:spLocks noGrp="1"/>
          </p:cNvSpPr>
          <p:nvPr>
            <p:ph idx="1"/>
          </p:nvPr>
        </p:nvSpPr>
        <p:spPr>
          <a:xfrm>
            <a:off x="628650" y="1546250"/>
            <a:ext cx="7886700" cy="4351338"/>
          </a:xfrm>
        </p:spPr>
        <p:txBody>
          <a:bodyPr>
            <a:normAutofit/>
          </a:bodyPr>
          <a:lstStyle/>
          <a:p>
            <a:pPr>
              <a:lnSpc>
                <a:spcPct val="100000"/>
              </a:lnSpc>
            </a:pPr>
            <a:r>
              <a:rPr lang="en-GB" dirty="0"/>
              <a:t>There are considerations in school settings regarding: </a:t>
            </a:r>
          </a:p>
          <a:p>
            <a:pPr lvl="1">
              <a:lnSpc>
                <a:spcPct val="100000"/>
              </a:lnSpc>
              <a:buFont typeface="Courier New" panose="02070309020205020404" pitchFamily="49" charset="0"/>
              <a:buChar char="o"/>
            </a:pPr>
            <a:r>
              <a:rPr lang="en-GB" dirty="0"/>
              <a:t>Gate keepers in school</a:t>
            </a:r>
          </a:p>
          <a:p>
            <a:pPr lvl="1">
              <a:lnSpc>
                <a:spcPct val="100000"/>
              </a:lnSpc>
              <a:buFont typeface="Courier New" panose="02070309020205020404" pitchFamily="49" charset="0"/>
              <a:buChar char="o"/>
            </a:pPr>
            <a:r>
              <a:rPr lang="en-GB" dirty="0"/>
              <a:t>Parents </a:t>
            </a:r>
          </a:p>
          <a:p>
            <a:pPr lvl="1">
              <a:lnSpc>
                <a:spcPct val="100000"/>
              </a:lnSpc>
              <a:buFont typeface="Courier New" panose="02070309020205020404" pitchFamily="49" charset="0"/>
              <a:buChar char="o"/>
            </a:pPr>
            <a:r>
              <a:rPr lang="en-GB" dirty="0"/>
              <a:t>Children and young people </a:t>
            </a:r>
          </a:p>
          <a:p>
            <a:pPr lvl="1">
              <a:lnSpc>
                <a:spcPct val="100000"/>
              </a:lnSpc>
              <a:buFont typeface="Courier New" panose="02070309020205020404" pitchFamily="49" charset="0"/>
              <a:buChar char="o"/>
            </a:pPr>
            <a:r>
              <a:rPr lang="en-GB" dirty="0"/>
              <a:t>Young children</a:t>
            </a:r>
          </a:p>
          <a:p>
            <a:pPr lvl="1">
              <a:lnSpc>
                <a:spcPct val="100000"/>
              </a:lnSpc>
              <a:buFont typeface="Courier New" panose="02070309020205020404" pitchFamily="49" charset="0"/>
              <a:buChar char="o"/>
            </a:pPr>
            <a:r>
              <a:rPr lang="en-GB" dirty="0"/>
              <a:t>Your </a:t>
            </a:r>
            <a:r>
              <a:rPr lang="en-GB" dirty="0" smtClean="0"/>
              <a:t>colleagues</a:t>
            </a:r>
            <a:endParaRPr lang="en-GB" dirty="0"/>
          </a:p>
          <a:p>
            <a:pPr>
              <a:lnSpc>
                <a:spcPct val="100000"/>
              </a:lnSpc>
            </a:pPr>
            <a:r>
              <a:rPr lang="en-GB" dirty="0"/>
              <a:t>Pages 9-16 of the BERA guidelines provide detailed information about these considerations and more.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9766" y="6548624"/>
            <a:ext cx="340426" cy="340426"/>
          </a:xfrm>
          <a:prstGeom prst="rect">
            <a:avLst/>
          </a:prstGeom>
        </p:spPr>
      </p:pic>
    </p:spTree>
    <p:extLst>
      <p:ext uri="{BB962C8B-B14F-4D97-AF65-F5344CB8AC3E}">
        <p14:creationId xmlns:p14="http://schemas.microsoft.com/office/powerpoint/2010/main" val="2643814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Gate keepers in school</a:t>
            </a:r>
          </a:p>
        </p:txBody>
      </p:sp>
      <p:sp>
        <p:nvSpPr>
          <p:cNvPr id="4" name="Content Placeholder 3"/>
          <p:cNvSpPr>
            <a:spLocks noGrp="1"/>
          </p:cNvSpPr>
          <p:nvPr>
            <p:ph idx="1"/>
          </p:nvPr>
        </p:nvSpPr>
        <p:spPr>
          <a:xfrm>
            <a:off x="628650" y="1595522"/>
            <a:ext cx="7886700" cy="4351338"/>
          </a:xfrm>
        </p:spPr>
        <p:txBody>
          <a:bodyPr/>
          <a:lstStyle/>
          <a:p>
            <a:pPr>
              <a:lnSpc>
                <a:spcPct val="100000"/>
              </a:lnSpc>
            </a:pPr>
            <a:r>
              <a:rPr lang="en-GB" dirty="0"/>
              <a:t>Since the school has an interest in the research, researchers should consider whether they should approach gatekeepers (e.g. </a:t>
            </a:r>
            <a:r>
              <a:rPr lang="en-GB" dirty="0" smtClean="0"/>
              <a:t>head</a:t>
            </a:r>
            <a:r>
              <a:rPr lang="en-GB" dirty="0"/>
              <a:t>, </a:t>
            </a:r>
            <a:r>
              <a:rPr lang="en-GB" dirty="0" smtClean="0"/>
              <a:t>year </a:t>
            </a:r>
            <a:r>
              <a:rPr lang="en-GB" dirty="0"/>
              <a:t>lead, </a:t>
            </a:r>
            <a:r>
              <a:rPr lang="en-GB" dirty="0" smtClean="0"/>
              <a:t>class </a:t>
            </a:r>
            <a:r>
              <a:rPr lang="en-GB" dirty="0"/>
              <a:t>teacher) before approaching participants directly for consent.</a:t>
            </a:r>
          </a:p>
          <a:p>
            <a:pPr>
              <a:lnSpc>
                <a:spcPct val="100000"/>
              </a:lnSpc>
            </a:pPr>
            <a:r>
              <a:rPr lang="en-GB" dirty="0"/>
              <a:t>Public social media messages, blogs, newsletters and the like should not be assumed to be data, available for researchers to use without consent (see BERA guidelines p.10-11).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1026602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Parents </a:t>
            </a:r>
          </a:p>
        </p:txBody>
      </p:sp>
      <p:sp>
        <p:nvSpPr>
          <p:cNvPr id="4" name="Content Placeholder 3"/>
          <p:cNvSpPr>
            <a:spLocks noGrp="1"/>
          </p:cNvSpPr>
          <p:nvPr>
            <p:ph idx="1"/>
          </p:nvPr>
        </p:nvSpPr>
        <p:spPr>
          <a:xfrm>
            <a:off x="628650" y="1718977"/>
            <a:ext cx="7886700" cy="4351338"/>
          </a:xfrm>
        </p:spPr>
        <p:txBody>
          <a:bodyPr>
            <a:normAutofit fontScale="70000" lnSpcReduction="20000"/>
          </a:bodyPr>
          <a:lstStyle/>
          <a:p>
            <a:pPr>
              <a:lnSpc>
                <a:spcPct val="120000"/>
              </a:lnSpc>
            </a:pPr>
            <a:r>
              <a:rPr lang="en-GB" dirty="0"/>
              <a:t>The BERA guidelines advise that in supporting the UNCRC </a:t>
            </a:r>
            <a:r>
              <a:rPr lang="en-GB" b="1" dirty="0">
                <a:solidFill>
                  <a:srgbClr val="33637C"/>
                </a:solidFill>
              </a:rPr>
              <a:t>(see ETHICS 3) </a:t>
            </a:r>
            <a:r>
              <a:rPr lang="en-GB" dirty="0"/>
              <a:t>researchers should respect the rights of children to express their views, and also take account of the rights and responsibilities of those who have legal responsibility for children (parents and guardians, or social workers). </a:t>
            </a:r>
          </a:p>
          <a:p>
            <a:pPr>
              <a:lnSpc>
                <a:spcPct val="120000"/>
              </a:lnSpc>
            </a:pPr>
            <a:r>
              <a:rPr lang="en-GB" dirty="0"/>
              <a:t>This may involve gaining consent for children’s participation, from their parents or guardians.</a:t>
            </a:r>
          </a:p>
          <a:p>
            <a:pPr>
              <a:lnSpc>
                <a:spcPct val="120000"/>
              </a:lnSpc>
            </a:pPr>
            <a:r>
              <a:rPr lang="en-GB" dirty="0"/>
              <a:t>Schools may advise all parents and guardians that children will routinely be involved in research throughout the year, via a home-school agreement or similar. Researchers should ensure they attend to parents’ right to refuse their children’s participation where this participation involves activity that is different from normal classroom routines.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726263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Children and young people </a:t>
            </a:r>
          </a:p>
        </p:txBody>
      </p:sp>
      <p:sp>
        <p:nvSpPr>
          <p:cNvPr id="4" name="Content Placeholder 3"/>
          <p:cNvSpPr>
            <a:spLocks noGrp="1"/>
          </p:cNvSpPr>
          <p:nvPr>
            <p:ph idx="1"/>
          </p:nvPr>
        </p:nvSpPr>
        <p:spPr>
          <a:xfrm>
            <a:off x="645117" y="1718977"/>
            <a:ext cx="7886700" cy="4351338"/>
          </a:xfrm>
        </p:spPr>
        <p:txBody>
          <a:bodyPr>
            <a:normAutofit/>
          </a:bodyPr>
          <a:lstStyle/>
          <a:p>
            <a:r>
              <a:rPr lang="en-GB" sz="2300" dirty="0"/>
              <a:t>When participating in research means that children are involved in activity that is in addition to, or outside of normal classroom activity, or they are the focus of an observation for research - rather than assessment - purposes, researchers should consider how best to secure voluntary informed consent and the right to withdraw in a meaningful way.</a:t>
            </a:r>
          </a:p>
          <a:p>
            <a:r>
              <a:rPr lang="en-GB" sz="2300" dirty="0"/>
              <a:t>See the </a:t>
            </a:r>
            <a:r>
              <a:rPr lang="en-GB" sz="2300" dirty="0" smtClean="0"/>
              <a:t>next slide for an example and </a:t>
            </a:r>
            <a:r>
              <a:rPr lang="en-GB" sz="2300" dirty="0" smtClean="0"/>
              <a:t>illustration.  </a:t>
            </a:r>
            <a:endParaRPr lang="en-GB" sz="2300" dirty="0"/>
          </a:p>
          <a:p>
            <a:r>
              <a:rPr lang="en-GB" sz="2300" dirty="0" smtClean="0"/>
              <a:t>Some </a:t>
            </a:r>
            <a:r>
              <a:rPr lang="en-GB" sz="2300" dirty="0"/>
              <a:t>teacher-researchers are surprised at how interested the children are in the fact that the teachers are finding out more about their own teaching. </a:t>
            </a:r>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2793335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Example </a:t>
            </a:r>
          </a:p>
        </p:txBody>
      </p:sp>
      <p:sp>
        <p:nvSpPr>
          <p:cNvPr id="4" name="Content Placeholder 3"/>
          <p:cNvSpPr>
            <a:spLocks noGrp="1"/>
          </p:cNvSpPr>
          <p:nvPr>
            <p:ph idx="1"/>
          </p:nvPr>
        </p:nvSpPr>
        <p:spPr>
          <a:xfrm>
            <a:off x="628650" y="1542081"/>
            <a:ext cx="7886700" cy="4634882"/>
          </a:xfrm>
        </p:spPr>
        <p:txBody>
          <a:bodyPr>
            <a:normAutofit fontScale="70000" lnSpcReduction="20000"/>
          </a:bodyPr>
          <a:lstStyle/>
          <a:p>
            <a:pPr>
              <a:lnSpc>
                <a:spcPct val="120000"/>
              </a:lnSpc>
            </a:pPr>
            <a:r>
              <a:rPr lang="en-GB" dirty="0" smtClean="0"/>
              <a:t>Delyth is </a:t>
            </a:r>
            <a:r>
              <a:rPr lang="en-GB" dirty="0"/>
              <a:t>interested in how Y7/8 children experience an innovation in literacy support that has been introduced at the school; </a:t>
            </a:r>
            <a:r>
              <a:rPr lang="en-GB" dirty="0" smtClean="0"/>
              <a:t>she </a:t>
            </a:r>
            <a:r>
              <a:rPr lang="en-GB" dirty="0"/>
              <a:t>would like to talk to a small focus group of children from different classes. The easiest time to get together is for 20 minutes at lunchtime. </a:t>
            </a:r>
            <a:r>
              <a:rPr lang="en-GB" dirty="0" smtClean="0"/>
              <a:t>She </a:t>
            </a:r>
            <a:r>
              <a:rPr lang="en-GB" dirty="0"/>
              <a:t>decided that taking time out of lessons is not conducive to the children’s learning. </a:t>
            </a:r>
          </a:p>
          <a:p>
            <a:pPr>
              <a:lnSpc>
                <a:spcPct val="120000"/>
              </a:lnSpc>
            </a:pPr>
            <a:r>
              <a:rPr lang="en-GB" dirty="0"/>
              <a:t>How might </a:t>
            </a:r>
            <a:r>
              <a:rPr lang="en-GB" dirty="0" smtClean="0"/>
              <a:t>Delyth:</a:t>
            </a:r>
            <a:endParaRPr lang="en-GB" dirty="0"/>
          </a:p>
          <a:p>
            <a:pPr lvl="1">
              <a:lnSpc>
                <a:spcPct val="120000"/>
              </a:lnSpc>
              <a:buFont typeface="Courier New" panose="02070309020205020404" pitchFamily="49" charset="0"/>
              <a:buChar char="o"/>
            </a:pPr>
            <a:r>
              <a:rPr lang="en-GB" dirty="0"/>
              <a:t>ask the relevant children if they would like to be involved? </a:t>
            </a:r>
          </a:p>
          <a:p>
            <a:pPr lvl="1">
              <a:lnSpc>
                <a:spcPct val="120000"/>
              </a:lnSpc>
              <a:buFont typeface="Courier New" panose="02070309020205020404" pitchFamily="49" charset="0"/>
              <a:buChar char="o"/>
            </a:pPr>
            <a:r>
              <a:rPr lang="en-GB" dirty="0"/>
              <a:t>explain what the children will be asked to (</a:t>
            </a:r>
            <a:r>
              <a:rPr lang="en-GB" dirty="0" err="1"/>
              <a:t>ie</a:t>
            </a:r>
            <a:r>
              <a:rPr lang="en-GB" dirty="0"/>
              <a:t>. what their participation involves)?</a:t>
            </a:r>
          </a:p>
          <a:p>
            <a:pPr lvl="1">
              <a:lnSpc>
                <a:spcPct val="120000"/>
              </a:lnSpc>
              <a:buFont typeface="Courier New" panose="02070309020205020404" pitchFamily="49" charset="0"/>
              <a:buChar char="o"/>
            </a:pPr>
            <a:r>
              <a:rPr lang="en-GB" dirty="0"/>
              <a:t>explain that the children can say no, in a way that they feel it would be OK to say no?</a:t>
            </a:r>
          </a:p>
          <a:p>
            <a:pPr lvl="1">
              <a:lnSpc>
                <a:spcPct val="120000"/>
              </a:lnSpc>
              <a:buFont typeface="Courier New" panose="02070309020205020404" pitchFamily="49" charset="0"/>
              <a:buChar char="o"/>
            </a:pPr>
            <a:r>
              <a:rPr lang="en-GB" dirty="0"/>
              <a:t>explain that the children can change their mind and leave the focus group if they want to, even after it has started? </a:t>
            </a:r>
          </a:p>
          <a:p>
            <a:endParaRPr lang="en-GB" dirty="0"/>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980145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smtClean="0"/>
              <a:t>Illustration…ongoing </a:t>
            </a:r>
            <a:r>
              <a:rPr lang="en-GB" dirty="0"/>
              <a:t>consent </a:t>
            </a:r>
          </a:p>
        </p:txBody>
      </p:sp>
      <p:sp>
        <p:nvSpPr>
          <p:cNvPr id="4" name="Content Placeholder 3"/>
          <p:cNvSpPr>
            <a:spLocks noGrp="1"/>
          </p:cNvSpPr>
          <p:nvPr>
            <p:ph idx="1"/>
          </p:nvPr>
        </p:nvSpPr>
        <p:spPr>
          <a:xfrm>
            <a:off x="628650" y="1651492"/>
            <a:ext cx="7886700" cy="4525471"/>
          </a:xfrm>
        </p:spPr>
        <p:txBody>
          <a:bodyPr/>
          <a:lstStyle/>
          <a:p>
            <a:pPr>
              <a:lnSpc>
                <a:spcPct val="100000"/>
              </a:lnSpc>
            </a:pPr>
            <a:r>
              <a:rPr lang="en-GB" dirty="0"/>
              <a:t>Some researchers use a smiley/sad-face or tick/cross system to ensure on-going consent. </a:t>
            </a:r>
            <a:r>
              <a:rPr lang="en-GB" dirty="0" smtClean="0"/>
              <a:t>This can also be done with reversible statement cards.</a:t>
            </a:r>
            <a:endParaRPr lang="en-GB" dirty="0"/>
          </a:p>
          <a:p>
            <a:pPr>
              <a:lnSpc>
                <a:spcPct val="100000"/>
              </a:lnSpc>
            </a:pPr>
            <a:r>
              <a:rPr lang="en-GB" dirty="0"/>
              <a:t>By giving children a reversible card they can simply switch the card over to indicate that they are happy to continue </a:t>
            </a:r>
            <a:r>
              <a:rPr lang="en-GB" dirty="0" smtClean="0"/>
              <a:t>or that they wish </a:t>
            </a:r>
            <a:r>
              <a:rPr lang="en-GB" dirty="0"/>
              <a:t>to </a:t>
            </a:r>
            <a:r>
              <a:rPr lang="en-GB" dirty="0" smtClean="0"/>
              <a:t>leave. </a:t>
            </a:r>
          </a:p>
          <a:p>
            <a:pPr marL="0" indent="0">
              <a:buNone/>
            </a:pPr>
            <a:endParaRPr lang="en-GB" dirty="0"/>
          </a:p>
        </p:txBody>
      </p:sp>
      <p:pic>
        <p:nvPicPr>
          <p:cNvPr id="6" name="Picture 5"/>
          <p:cNvPicPr>
            <a:picLocks noChangeAspect="1"/>
          </p:cNvPicPr>
          <p:nvPr/>
        </p:nvPicPr>
        <p:blipFill>
          <a:blip r:embed="rId5"/>
          <a:stretch>
            <a:fillRect/>
          </a:stretch>
        </p:blipFill>
        <p:spPr>
          <a:xfrm>
            <a:off x="529804" y="4507219"/>
            <a:ext cx="1307833" cy="1307833"/>
          </a:xfrm>
          <a:prstGeom prst="rect">
            <a:avLst/>
          </a:prstGeom>
        </p:spPr>
      </p:pic>
      <p:pic>
        <p:nvPicPr>
          <p:cNvPr id="13" name="Picture 12"/>
          <p:cNvPicPr>
            <a:picLocks noChangeAspect="1"/>
          </p:cNvPicPr>
          <p:nvPr/>
        </p:nvPicPr>
        <p:blipFill>
          <a:blip r:embed="rId6"/>
          <a:stretch>
            <a:fillRect/>
          </a:stretch>
        </p:blipFill>
        <p:spPr>
          <a:xfrm>
            <a:off x="1936483" y="4553108"/>
            <a:ext cx="1306800" cy="1306800"/>
          </a:xfrm>
          <a:prstGeom prst="rect">
            <a:avLst/>
          </a:prstGeom>
        </p:spPr>
      </p:pic>
      <p:pic>
        <p:nvPicPr>
          <p:cNvPr id="23" name="Picture 22"/>
          <p:cNvPicPr>
            <a:picLocks noChangeAspect="1"/>
          </p:cNvPicPr>
          <p:nvPr/>
        </p:nvPicPr>
        <p:blipFill rotWithShape="1">
          <a:blip r:embed="rId7"/>
          <a:srcRect l="503" b="16065"/>
          <a:stretch/>
        </p:blipFill>
        <p:spPr>
          <a:xfrm>
            <a:off x="3342129" y="4302719"/>
            <a:ext cx="2590484" cy="1703521"/>
          </a:xfrm>
          <a:prstGeom prst="rect">
            <a:avLst/>
          </a:prstGeom>
        </p:spPr>
      </p:pic>
      <p:sp>
        <p:nvSpPr>
          <p:cNvPr id="24" name="TextBox 23"/>
          <p:cNvSpPr txBox="1"/>
          <p:nvPr/>
        </p:nvSpPr>
        <p:spPr>
          <a:xfrm>
            <a:off x="6047469" y="4806398"/>
            <a:ext cx="2845060" cy="400110"/>
          </a:xfrm>
          <a:prstGeom prst="rect">
            <a:avLst/>
          </a:prstGeom>
          <a:noFill/>
        </p:spPr>
        <p:txBody>
          <a:bodyPr wrap="square" rtlCol="0">
            <a:spAutoFit/>
          </a:bodyPr>
          <a:lstStyle/>
          <a:p>
            <a:r>
              <a:rPr lang="en-GB" sz="2000" dirty="0" smtClean="0">
                <a:solidFill>
                  <a:srgbClr val="33637C"/>
                </a:solidFill>
              </a:rPr>
              <a:t>I am happy to continue  </a:t>
            </a:r>
            <a:endParaRPr lang="en-GB" sz="2000" dirty="0">
              <a:solidFill>
                <a:srgbClr val="33637C"/>
              </a:solidFill>
            </a:endParaRPr>
          </a:p>
        </p:txBody>
      </p:sp>
      <p:sp>
        <p:nvSpPr>
          <p:cNvPr id="25" name="TextBox 24"/>
          <p:cNvSpPr txBox="1"/>
          <p:nvPr/>
        </p:nvSpPr>
        <p:spPr>
          <a:xfrm>
            <a:off x="6043153" y="5206635"/>
            <a:ext cx="2361657" cy="400110"/>
          </a:xfrm>
          <a:prstGeom prst="rect">
            <a:avLst/>
          </a:prstGeom>
          <a:noFill/>
        </p:spPr>
        <p:txBody>
          <a:bodyPr wrap="square" rtlCol="0">
            <a:spAutoFit/>
          </a:bodyPr>
          <a:lstStyle/>
          <a:p>
            <a:r>
              <a:rPr lang="en-GB" sz="2000" dirty="0" smtClean="0">
                <a:solidFill>
                  <a:srgbClr val="C00000"/>
                </a:solidFill>
              </a:rPr>
              <a:t>I would like to leave   </a:t>
            </a:r>
            <a:endParaRPr lang="en-GB" sz="2000" dirty="0">
              <a:solidFill>
                <a:srgbClr val="C00000"/>
              </a:solidFill>
            </a:endParaRPr>
          </a:p>
        </p:txBody>
      </p:sp>
      <p:pic>
        <p:nvPicPr>
          <p:cNvPr id="26" name="Picture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667313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Young children</a:t>
            </a:r>
          </a:p>
        </p:txBody>
      </p:sp>
      <p:sp>
        <p:nvSpPr>
          <p:cNvPr id="4" name="Content Placeholder 3"/>
          <p:cNvSpPr>
            <a:spLocks noGrp="1"/>
          </p:cNvSpPr>
          <p:nvPr>
            <p:ph idx="1"/>
          </p:nvPr>
        </p:nvSpPr>
        <p:spPr>
          <a:xfrm>
            <a:off x="628650" y="1512092"/>
            <a:ext cx="7886700" cy="4434767"/>
          </a:xfrm>
        </p:spPr>
        <p:txBody>
          <a:bodyPr>
            <a:normAutofit lnSpcReduction="10000"/>
          </a:bodyPr>
          <a:lstStyle/>
          <a:p>
            <a:pPr>
              <a:lnSpc>
                <a:spcPct val="100000"/>
              </a:lnSpc>
            </a:pPr>
            <a:r>
              <a:rPr lang="en-GB" dirty="0"/>
              <a:t>Young children may not have the capacity to provide fully informed consent as they may not be able to understand the implications of the research and/or their participation, however researchers should secure young children’s </a:t>
            </a:r>
            <a:r>
              <a:rPr lang="en-GB" b="1" dirty="0"/>
              <a:t>assent</a:t>
            </a:r>
            <a:r>
              <a:rPr lang="en-GB" dirty="0"/>
              <a:t> to participate.</a:t>
            </a:r>
          </a:p>
          <a:p>
            <a:pPr>
              <a:lnSpc>
                <a:spcPct val="100000"/>
              </a:lnSpc>
            </a:pPr>
            <a:r>
              <a:rPr lang="en-GB" dirty="0"/>
              <a:t>Assent means that children agree to doing what is asked, and are able to say no before – or during – the research activity.</a:t>
            </a:r>
          </a:p>
          <a:p>
            <a:pPr>
              <a:lnSpc>
                <a:spcPct val="120000"/>
              </a:lnSpc>
            </a:pPr>
            <a:r>
              <a:rPr lang="cy-GB" dirty="0"/>
              <a:t>Gweler y sleid nesaf am enghraifft a darlun.</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8054" y="6547387"/>
            <a:ext cx="340426" cy="340426"/>
          </a:xfrm>
          <a:prstGeom prst="rect">
            <a:avLst/>
          </a:prstGeom>
        </p:spPr>
      </p:pic>
    </p:spTree>
    <p:extLst>
      <p:ext uri="{BB962C8B-B14F-4D97-AF65-F5344CB8AC3E}">
        <p14:creationId xmlns:p14="http://schemas.microsoft.com/office/powerpoint/2010/main" val="4514413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452</TotalTime>
  <Words>1062</Words>
  <Application>Microsoft Office PowerPoint</Application>
  <PresentationFormat>On-screen Show (4:3)</PresentationFormat>
  <Paragraphs>69</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Courier New</vt:lpstr>
      <vt:lpstr>Office Theme</vt:lpstr>
      <vt:lpstr>ETHICS 4</vt:lpstr>
      <vt:lpstr>Voluntary informed consent </vt:lpstr>
      <vt:lpstr>Consent in school settings </vt:lpstr>
      <vt:lpstr>Gate keepers in school</vt:lpstr>
      <vt:lpstr>Parents </vt:lpstr>
      <vt:lpstr>Children and young people </vt:lpstr>
      <vt:lpstr>Example </vt:lpstr>
      <vt:lpstr>Illustration…ongoing consent </vt:lpstr>
      <vt:lpstr>Young children</vt:lpstr>
      <vt:lpstr>Example</vt:lpstr>
      <vt:lpstr>Illustration…assent from young children </vt:lpstr>
      <vt:lpstr>Your colleagues</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Roles</dc:creator>
  <cp:lastModifiedBy>Michelle Roles</cp:lastModifiedBy>
  <cp:revision>49</cp:revision>
  <dcterms:created xsi:type="dcterms:W3CDTF">2018-09-10T08:11:32Z</dcterms:created>
  <dcterms:modified xsi:type="dcterms:W3CDTF">2018-10-23T15:09:37Z</dcterms:modified>
</cp:coreProperties>
</file>